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5"/>
  </p:notesMasterIdLst>
  <p:sldIdLst>
    <p:sldId id="256" r:id="rId2"/>
    <p:sldId id="406" r:id="rId3"/>
    <p:sldId id="411" r:id="rId4"/>
    <p:sldId id="414" r:id="rId5"/>
    <p:sldId id="412" r:id="rId6"/>
    <p:sldId id="413" r:id="rId7"/>
    <p:sldId id="415" r:id="rId8"/>
    <p:sldId id="419" r:id="rId9"/>
    <p:sldId id="416" r:id="rId10"/>
    <p:sldId id="420" r:id="rId11"/>
    <p:sldId id="418" r:id="rId12"/>
    <p:sldId id="429" r:id="rId13"/>
    <p:sldId id="430" r:id="rId14"/>
    <p:sldId id="431" r:id="rId15"/>
    <p:sldId id="432" r:id="rId16"/>
    <p:sldId id="433" r:id="rId17"/>
    <p:sldId id="434" r:id="rId18"/>
    <p:sldId id="435" r:id="rId19"/>
    <p:sldId id="421" r:id="rId20"/>
    <p:sldId id="436" r:id="rId21"/>
    <p:sldId id="437" r:id="rId22"/>
    <p:sldId id="438" r:id="rId23"/>
    <p:sldId id="439" r:id="rId24"/>
    <p:sldId id="440" r:id="rId25"/>
    <p:sldId id="445" r:id="rId26"/>
    <p:sldId id="441" r:id="rId27"/>
    <p:sldId id="442" r:id="rId28"/>
    <p:sldId id="444" r:id="rId29"/>
    <p:sldId id="446" r:id="rId30"/>
    <p:sldId id="447" r:id="rId31"/>
    <p:sldId id="448" r:id="rId32"/>
    <p:sldId id="449" r:id="rId33"/>
    <p:sldId id="451" r:id="rId34"/>
    <p:sldId id="450" r:id="rId35"/>
    <p:sldId id="452" r:id="rId36"/>
    <p:sldId id="453" r:id="rId37"/>
    <p:sldId id="454" r:id="rId38"/>
    <p:sldId id="455" r:id="rId39"/>
    <p:sldId id="456" r:id="rId40"/>
    <p:sldId id="457" r:id="rId41"/>
    <p:sldId id="458" r:id="rId42"/>
    <p:sldId id="459" r:id="rId43"/>
    <p:sldId id="460" r:id="rId4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2Xv/w/YwUJMNcc+5YjzSnA==" hashData="DexOpLrt5PnMnqp9tQf/ddz4ZAU=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596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92B69E-2D95-4452-BF3D-8E53033022A7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71EF5488-6A5E-4ECC-BB93-4E5AF616AAC5}">
      <dgm:prSet phldrT="[文本]"/>
      <dgm:spPr/>
      <dgm:t>
        <a:bodyPr/>
        <a:lstStyle/>
        <a:p>
          <a:r>
            <a:rPr lang="zh-CN" altLang="en-US" dirty="0" smtClean="0"/>
            <a:t>从一个小实验开始</a:t>
          </a:r>
          <a:endParaRPr lang="zh-CN" altLang="en-US" dirty="0"/>
        </a:p>
      </dgm:t>
    </dgm:pt>
    <dgm:pt modelId="{5F46BE9E-5B6E-4500-8D81-EE469B7B8C4D}" type="parTrans" cxnId="{D3B4D0D2-63C2-41D5-8FE5-1EAC579BA4C4}">
      <dgm:prSet/>
      <dgm:spPr/>
      <dgm:t>
        <a:bodyPr/>
        <a:lstStyle/>
        <a:p>
          <a:endParaRPr lang="zh-CN" altLang="en-US"/>
        </a:p>
      </dgm:t>
    </dgm:pt>
    <dgm:pt modelId="{345C98B1-38C5-4073-B75A-6B9FFCD0BFD7}" type="sibTrans" cxnId="{D3B4D0D2-63C2-41D5-8FE5-1EAC579BA4C4}">
      <dgm:prSet/>
      <dgm:spPr/>
      <dgm:t>
        <a:bodyPr/>
        <a:lstStyle/>
        <a:p>
          <a:endParaRPr lang="zh-CN" altLang="en-US"/>
        </a:p>
      </dgm:t>
    </dgm:pt>
    <dgm:pt modelId="{E36CE79C-8DEC-4DF5-BDB2-72BEFFDDBBC3}">
      <dgm:prSet phldrT="[文本]"/>
      <dgm:spPr/>
      <dgm:t>
        <a:bodyPr/>
        <a:lstStyle/>
        <a:p>
          <a:r>
            <a:rPr lang="zh-CN" altLang="en-US" dirty="0" smtClean="0"/>
            <a:t>函数信号发生器的操作</a:t>
          </a:r>
          <a:endParaRPr lang="zh-CN" altLang="en-US" dirty="0"/>
        </a:p>
      </dgm:t>
    </dgm:pt>
    <dgm:pt modelId="{7FDB9E6D-3001-4B1D-892C-B428BDE42F35}" type="parTrans" cxnId="{D1AB4F07-8EF6-4965-A46B-393B0B650F7F}">
      <dgm:prSet/>
      <dgm:spPr/>
      <dgm:t>
        <a:bodyPr/>
        <a:lstStyle/>
        <a:p>
          <a:endParaRPr lang="zh-CN" altLang="en-US"/>
        </a:p>
      </dgm:t>
    </dgm:pt>
    <dgm:pt modelId="{29DED651-B19E-4E36-B951-7C0553C109C8}" type="sibTrans" cxnId="{D1AB4F07-8EF6-4965-A46B-393B0B650F7F}">
      <dgm:prSet/>
      <dgm:spPr/>
      <dgm:t>
        <a:bodyPr/>
        <a:lstStyle/>
        <a:p>
          <a:endParaRPr lang="zh-CN" altLang="en-US"/>
        </a:p>
      </dgm:t>
    </dgm:pt>
    <dgm:pt modelId="{09C9DF35-80E4-4B07-AC5C-1A40A2A3630B}">
      <dgm:prSet phldrT="[文本]"/>
      <dgm:spPr/>
      <dgm:t>
        <a:bodyPr/>
        <a:lstStyle/>
        <a:p>
          <a:r>
            <a:rPr lang="zh-CN" altLang="en-US" dirty="0" smtClean="0"/>
            <a:t>数字示波器的操作</a:t>
          </a:r>
          <a:endParaRPr lang="zh-CN" altLang="en-US" dirty="0"/>
        </a:p>
      </dgm:t>
    </dgm:pt>
    <dgm:pt modelId="{BC9C8D03-687E-4DBD-936F-0A0E02550C72}" type="parTrans" cxnId="{8FDE6027-ED8E-4675-A56D-A313C736E589}">
      <dgm:prSet/>
      <dgm:spPr/>
    </dgm:pt>
    <dgm:pt modelId="{D8E9E2A1-C919-4EED-B434-CF392D03DF74}" type="sibTrans" cxnId="{8FDE6027-ED8E-4675-A56D-A313C736E589}">
      <dgm:prSet/>
      <dgm:spPr/>
    </dgm:pt>
    <dgm:pt modelId="{5C018B60-1547-4C0F-A6BD-DDE4AFE88456}" type="pres">
      <dgm:prSet presAssocID="{1B92B69E-2D95-4452-BF3D-8E53033022A7}" presName="CompostProcess" presStyleCnt="0">
        <dgm:presLayoutVars>
          <dgm:dir/>
          <dgm:resizeHandles val="exact"/>
        </dgm:presLayoutVars>
      </dgm:prSet>
      <dgm:spPr/>
    </dgm:pt>
    <dgm:pt modelId="{50801EEC-087A-4E75-A17B-F81DEDB97C81}" type="pres">
      <dgm:prSet presAssocID="{1B92B69E-2D95-4452-BF3D-8E53033022A7}" presName="arrow" presStyleLbl="bgShp" presStyleIdx="0" presStyleCnt="1"/>
      <dgm:spPr/>
    </dgm:pt>
    <dgm:pt modelId="{EB9ED063-FA2C-4452-8B41-C3C2478408AF}" type="pres">
      <dgm:prSet presAssocID="{1B92B69E-2D95-4452-BF3D-8E53033022A7}" presName="linearProcess" presStyleCnt="0"/>
      <dgm:spPr/>
    </dgm:pt>
    <dgm:pt modelId="{6EBD6DD1-4556-47BC-9B21-ED765A923C64}" type="pres">
      <dgm:prSet presAssocID="{71EF5488-6A5E-4ECC-BB93-4E5AF616AAC5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BB5013-D77A-4DB7-AAE5-EC14DC063635}" type="pres">
      <dgm:prSet presAssocID="{345C98B1-38C5-4073-B75A-6B9FFCD0BFD7}" presName="sibTrans" presStyleCnt="0"/>
      <dgm:spPr/>
    </dgm:pt>
    <dgm:pt modelId="{D961610E-B8B4-40CD-84DC-2421F02A8904}" type="pres">
      <dgm:prSet presAssocID="{E36CE79C-8DEC-4DF5-BDB2-72BEFFDDBBC3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730738D-ABBE-46A5-8027-C02B30E64AE3}" type="pres">
      <dgm:prSet presAssocID="{29DED651-B19E-4E36-B951-7C0553C109C8}" presName="sibTrans" presStyleCnt="0"/>
      <dgm:spPr/>
    </dgm:pt>
    <dgm:pt modelId="{02F65AF3-D747-4EE3-A200-0D9FF99EF0C0}" type="pres">
      <dgm:prSet presAssocID="{09C9DF35-80E4-4B07-AC5C-1A40A2A3630B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D3B4D0D2-63C2-41D5-8FE5-1EAC579BA4C4}" srcId="{1B92B69E-2D95-4452-BF3D-8E53033022A7}" destId="{71EF5488-6A5E-4ECC-BB93-4E5AF616AAC5}" srcOrd="0" destOrd="0" parTransId="{5F46BE9E-5B6E-4500-8D81-EE469B7B8C4D}" sibTransId="{345C98B1-38C5-4073-B75A-6B9FFCD0BFD7}"/>
    <dgm:cxn modelId="{545EFC30-52C2-40EC-932C-CF5A7B562180}" type="presOf" srcId="{09C9DF35-80E4-4B07-AC5C-1A40A2A3630B}" destId="{02F65AF3-D747-4EE3-A200-0D9FF99EF0C0}" srcOrd="0" destOrd="0" presId="urn:microsoft.com/office/officeart/2005/8/layout/hProcess9"/>
    <dgm:cxn modelId="{D1AB4F07-8EF6-4965-A46B-393B0B650F7F}" srcId="{1B92B69E-2D95-4452-BF3D-8E53033022A7}" destId="{E36CE79C-8DEC-4DF5-BDB2-72BEFFDDBBC3}" srcOrd="1" destOrd="0" parTransId="{7FDB9E6D-3001-4B1D-892C-B428BDE42F35}" sibTransId="{29DED651-B19E-4E36-B951-7C0553C109C8}"/>
    <dgm:cxn modelId="{B3D2E112-3FDC-47A0-86DF-7E982B6006E8}" type="presOf" srcId="{1B92B69E-2D95-4452-BF3D-8E53033022A7}" destId="{5C018B60-1547-4C0F-A6BD-DDE4AFE88456}" srcOrd="0" destOrd="0" presId="urn:microsoft.com/office/officeart/2005/8/layout/hProcess9"/>
    <dgm:cxn modelId="{4E6D4176-DF7F-4A56-9B5F-9989DBD12B92}" type="presOf" srcId="{E36CE79C-8DEC-4DF5-BDB2-72BEFFDDBBC3}" destId="{D961610E-B8B4-40CD-84DC-2421F02A8904}" srcOrd="0" destOrd="0" presId="urn:microsoft.com/office/officeart/2005/8/layout/hProcess9"/>
    <dgm:cxn modelId="{8FDE6027-ED8E-4675-A56D-A313C736E589}" srcId="{1B92B69E-2D95-4452-BF3D-8E53033022A7}" destId="{09C9DF35-80E4-4B07-AC5C-1A40A2A3630B}" srcOrd="2" destOrd="0" parTransId="{BC9C8D03-687E-4DBD-936F-0A0E02550C72}" sibTransId="{D8E9E2A1-C919-4EED-B434-CF392D03DF74}"/>
    <dgm:cxn modelId="{78ED904E-97E9-420A-BAA6-D13FADCEC8A1}" type="presOf" srcId="{71EF5488-6A5E-4ECC-BB93-4E5AF616AAC5}" destId="{6EBD6DD1-4556-47BC-9B21-ED765A923C64}" srcOrd="0" destOrd="0" presId="urn:microsoft.com/office/officeart/2005/8/layout/hProcess9"/>
    <dgm:cxn modelId="{6B9203E6-FAC4-406B-9111-7B3F4C5E448E}" type="presParOf" srcId="{5C018B60-1547-4C0F-A6BD-DDE4AFE88456}" destId="{50801EEC-087A-4E75-A17B-F81DEDB97C81}" srcOrd="0" destOrd="0" presId="urn:microsoft.com/office/officeart/2005/8/layout/hProcess9"/>
    <dgm:cxn modelId="{26912A44-FB41-42A8-8537-D4202E42535D}" type="presParOf" srcId="{5C018B60-1547-4C0F-A6BD-DDE4AFE88456}" destId="{EB9ED063-FA2C-4452-8B41-C3C2478408AF}" srcOrd="1" destOrd="0" presId="urn:microsoft.com/office/officeart/2005/8/layout/hProcess9"/>
    <dgm:cxn modelId="{B9E44A42-C3E6-4C5D-ADFC-3B799913EEFD}" type="presParOf" srcId="{EB9ED063-FA2C-4452-8B41-C3C2478408AF}" destId="{6EBD6DD1-4556-47BC-9B21-ED765A923C64}" srcOrd="0" destOrd="0" presId="urn:microsoft.com/office/officeart/2005/8/layout/hProcess9"/>
    <dgm:cxn modelId="{1AE67D15-7A9D-4EC3-A422-259E7A750C61}" type="presParOf" srcId="{EB9ED063-FA2C-4452-8B41-C3C2478408AF}" destId="{08BB5013-D77A-4DB7-AAE5-EC14DC063635}" srcOrd="1" destOrd="0" presId="urn:microsoft.com/office/officeart/2005/8/layout/hProcess9"/>
    <dgm:cxn modelId="{02013A8C-62AF-41C4-8EDB-267A139768DC}" type="presParOf" srcId="{EB9ED063-FA2C-4452-8B41-C3C2478408AF}" destId="{D961610E-B8B4-40CD-84DC-2421F02A8904}" srcOrd="2" destOrd="0" presId="urn:microsoft.com/office/officeart/2005/8/layout/hProcess9"/>
    <dgm:cxn modelId="{C460344A-F651-4826-B21D-33E91D8B1C95}" type="presParOf" srcId="{EB9ED063-FA2C-4452-8B41-C3C2478408AF}" destId="{D730738D-ABBE-46A5-8027-C02B30E64AE3}" srcOrd="3" destOrd="0" presId="urn:microsoft.com/office/officeart/2005/8/layout/hProcess9"/>
    <dgm:cxn modelId="{2BF1E7D7-053F-4FA8-989D-380DF500AD10}" type="presParOf" srcId="{EB9ED063-FA2C-4452-8B41-C3C2478408AF}" destId="{02F65AF3-D747-4EE3-A200-0D9FF99EF0C0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801EEC-087A-4E75-A17B-F81DEDB97C81}">
      <dsp:nvSpPr>
        <dsp:cNvPr id="0" name=""/>
        <dsp:cNvSpPr/>
      </dsp:nvSpPr>
      <dsp:spPr>
        <a:xfrm>
          <a:off x="617219" y="0"/>
          <a:ext cx="6995160" cy="46863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BD6DD1-4556-47BC-9B21-ED765A923C64}">
      <dsp:nvSpPr>
        <dsp:cNvPr id="0" name=""/>
        <dsp:cNvSpPr/>
      </dsp:nvSpPr>
      <dsp:spPr>
        <a:xfrm>
          <a:off x="8840" y="1405890"/>
          <a:ext cx="2648902" cy="1874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400" kern="1200" dirty="0" smtClean="0"/>
            <a:t>从一个小实验开始</a:t>
          </a:r>
          <a:endParaRPr lang="zh-CN" altLang="en-US" sz="3400" kern="1200" dirty="0"/>
        </a:p>
      </dsp:txBody>
      <dsp:txXfrm>
        <a:off x="100347" y="1497397"/>
        <a:ext cx="2465888" cy="1691506"/>
      </dsp:txXfrm>
    </dsp:sp>
    <dsp:sp modelId="{D961610E-B8B4-40CD-84DC-2421F02A8904}">
      <dsp:nvSpPr>
        <dsp:cNvPr id="0" name=""/>
        <dsp:cNvSpPr/>
      </dsp:nvSpPr>
      <dsp:spPr>
        <a:xfrm>
          <a:off x="2790348" y="1405890"/>
          <a:ext cx="2648902" cy="1874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400" kern="1200" dirty="0" smtClean="0"/>
            <a:t>函数信号发生器的操作</a:t>
          </a:r>
          <a:endParaRPr lang="zh-CN" altLang="en-US" sz="3400" kern="1200" dirty="0"/>
        </a:p>
      </dsp:txBody>
      <dsp:txXfrm>
        <a:off x="2881855" y="1497397"/>
        <a:ext cx="2465888" cy="1691506"/>
      </dsp:txXfrm>
    </dsp:sp>
    <dsp:sp modelId="{02F65AF3-D747-4EE3-A200-0D9FF99EF0C0}">
      <dsp:nvSpPr>
        <dsp:cNvPr id="0" name=""/>
        <dsp:cNvSpPr/>
      </dsp:nvSpPr>
      <dsp:spPr>
        <a:xfrm>
          <a:off x="5571857" y="1405890"/>
          <a:ext cx="2648902" cy="1874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400" kern="1200" dirty="0" smtClean="0"/>
            <a:t>数字示波器的操作</a:t>
          </a:r>
          <a:endParaRPr lang="zh-CN" altLang="en-US" sz="3400" kern="1200" dirty="0"/>
        </a:p>
      </dsp:txBody>
      <dsp:txXfrm>
        <a:off x="5663364" y="1497397"/>
        <a:ext cx="2465888" cy="16915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60E637-FC4F-44A0-B442-55016CFA75D1}" type="datetimeFigureOut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76C3C-6D06-40B2-AE7D-3F8AC419DE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4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5800" y="3196686"/>
            <a:ext cx="77724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676401"/>
            <a:ext cx="7772400" cy="1538286"/>
          </a:xfrm>
        </p:spPr>
        <p:txBody>
          <a:bodyPr anchor="b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14686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357E2-9ECB-4144-BAC9-315D007E1B26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C7EB3-2BF9-4028-8889-32D08FA24517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215206" y="274638"/>
            <a:ext cx="1471594" cy="6011882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686568" cy="6011882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0FC7B-6D53-4F10-8BF6-82DB92507645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3152" y="6400800"/>
            <a:ext cx="3200400" cy="283800"/>
          </a:xfrm>
        </p:spPr>
        <p:txBody>
          <a:bodyPr/>
          <a:lstStyle/>
          <a:p>
            <a:fld id="{7134338A-FC08-4911-9265-DA6B3F80700B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5330952" y="6400800"/>
            <a:ext cx="3733800" cy="283800"/>
          </a:xfrm>
        </p:spPr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5800" y="3143248"/>
            <a:ext cx="77724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143248"/>
            <a:ext cx="7772400" cy="1362075"/>
          </a:xfrm>
        </p:spPr>
        <p:txBody>
          <a:bodyPr anchor="t"/>
          <a:lstStyle>
            <a:lvl1pPr algn="ctr">
              <a:defRPr sz="4000" b="0" cap="all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1643061"/>
            <a:ext cx="7772400" cy="1500187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B8E7-AB82-41BD-9201-556020FFB306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F3712-03C9-4209-A87C-4CB3809F6500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FC0A-004D-4827-8994-C68E663C72B6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76BDF-F084-4DFA-A45C-8AB34EB0C4A1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D30A3-3BCC-4697-8EC5-71CD10121105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786050" y="1053546"/>
            <a:ext cx="59040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86050" y="228600"/>
            <a:ext cx="5900752" cy="842946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86050" y="1142984"/>
            <a:ext cx="5900750" cy="51435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5" y="1142984"/>
            <a:ext cx="2257408" cy="5143536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B8740-141E-4EBF-9EB9-8833D4EA032A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6400800" cy="685800"/>
          </a:xfrm>
        </p:spPr>
        <p:txBody>
          <a:bodyPr anchor="ctr"/>
          <a:lstStyle>
            <a:lvl1pPr algn="l">
              <a:defRPr sz="24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701552" y="1143000"/>
            <a:ext cx="7223248" cy="3980172"/>
          </a:xfrm>
          <a:prstGeom prst="roundRect">
            <a:avLst>
              <a:gd name="adj" fmla="val 18278"/>
            </a:avLst>
          </a:prstGeom>
          <a:solidFill>
            <a:schemeClr val="accent1">
              <a:tint val="40000"/>
            </a:schemeClr>
          </a:solidFill>
          <a:ln w="50800" cap="rnd">
            <a:gradFill flip="none" rotWithShape="1">
              <a:gsLst>
                <a:gs pos="0">
                  <a:schemeClr val="accent1">
                    <a:shade val="50000"/>
                  </a:schemeClr>
                </a:gs>
                <a:gs pos="20000">
                  <a:schemeClr val="accent2">
                    <a:shade val="50000"/>
                  </a:schemeClr>
                </a:gs>
                <a:gs pos="40000">
                  <a:schemeClr val="accent3">
                    <a:shade val="50000"/>
                  </a:schemeClr>
                </a:gs>
                <a:gs pos="60000">
                  <a:schemeClr val="accent4">
                    <a:shade val="50000"/>
                  </a:schemeClr>
                </a:gs>
                <a:gs pos="80000">
                  <a:schemeClr val="accent5">
                    <a:shade val="50000"/>
                  </a:schemeClr>
                </a:gs>
                <a:gs pos="100000">
                  <a:schemeClr val="accent6">
                    <a:shade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round/>
          </a:ln>
          <a:effectLst>
            <a:outerShdw blurRad="50800" dist="38100" dir="5400000" algn="tl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zh-CN" altLang="en-US" smtClean="0"/>
              <a:t>单击图标添加图片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62200" y="5410200"/>
            <a:ext cx="5657888" cy="804862"/>
          </a:xfrm>
        </p:spPr>
        <p:txBody>
          <a:bodyPr anchor="ctr"/>
          <a:lstStyle>
            <a:lvl1pPr marL="0" indent="0" algn="r">
              <a:buNone/>
              <a:defRPr sz="1200" b="0"/>
            </a:lvl1pPr>
            <a:lvl2pPr marL="457200" indent="0" algn="r">
              <a:buNone/>
              <a:defRPr sz="1200" b="0"/>
            </a:lvl2pPr>
            <a:lvl3pPr marL="914400" indent="0" algn="r">
              <a:buNone/>
              <a:defRPr sz="1200" b="0"/>
            </a:lvl3pPr>
            <a:lvl4pPr marL="1371600" indent="0" algn="r">
              <a:buNone/>
              <a:defRPr sz="1200" b="0"/>
            </a:lvl4pPr>
            <a:lvl5pPr marL="1828800" indent="0" algn="r">
              <a:buNone/>
              <a:defRPr sz="1200" b="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75530-8FFB-44AC-80CE-BD2636B6FA9C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68632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6200" y="6400800"/>
            <a:ext cx="3200400" cy="283800"/>
          </a:xfrm>
          <a:prstGeom prst="rect">
            <a:avLst/>
          </a:prstGeom>
        </p:spPr>
        <p:txBody>
          <a:bodyPr vert="horz" rtlCol="0" anchor="b"/>
          <a:lstStyle>
            <a:lvl1pPr algn="l" eaLnBrk="1" latinLnBrk="0" hangingPunct="1">
              <a:defRPr kumimoji="0" sz="11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C8E1EA23-1F4A-4D6F-B35F-8614B5C00202}" type="datetime1">
              <a:rPr lang="zh-CN" altLang="en-US" smtClean="0"/>
              <a:t>2021-03-16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5334000" y="6400800"/>
            <a:ext cx="3733800" cy="283800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1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114800" y="6400800"/>
            <a:ext cx="914400" cy="283464"/>
          </a:xfrm>
          <a:prstGeom prst="rect">
            <a:avLst/>
          </a:prstGeom>
          <a:noFill/>
        </p:spPr>
        <p:txBody>
          <a:bodyPr vert="horz" lIns="45720" rIns="45720" rtlCol="0" anchor="ctr"/>
          <a:lstStyle>
            <a:lvl1pPr algn="ctr" eaLnBrk="1" latinLnBrk="0" hangingPunct="1">
              <a:defRPr kumimoji="0" sz="1100" b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C5E5A302-A976-4DC0-BEEC-51499557BF3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4000" cy="10800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ctr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</p:titleStyle>
    <p:bodyStyle>
      <a:lvl1pPr marL="342900" indent="-3429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ß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Þ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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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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1600" y="404664"/>
            <a:ext cx="7560840" cy="2810023"/>
          </a:xfrm>
        </p:spPr>
        <p:txBody>
          <a:bodyPr>
            <a:noAutofit/>
          </a:bodyPr>
          <a:lstStyle/>
          <a:p>
            <a:r>
              <a:rPr lang="zh-CN" altLang="en-US" sz="6000" b="1" dirty="0" smtClean="0"/>
              <a:t>数字示波器与函数信号发生器基本操作的快速入门</a:t>
            </a:r>
            <a:endParaRPr lang="zh-CN" altLang="en-US" sz="6000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4365104"/>
            <a:ext cx="6400800" cy="602182"/>
          </a:xfrm>
        </p:spPr>
        <p:txBody>
          <a:bodyPr>
            <a:normAutofit/>
          </a:bodyPr>
          <a:lstStyle/>
          <a:p>
            <a:r>
              <a:rPr lang="zh-CN" altLang="en-US" sz="2800" b="1" dirty="0" smtClean="0"/>
              <a:t>大连理工大学开发区校区</a:t>
            </a:r>
            <a:endParaRPr lang="zh-CN" altLang="en-US" sz="2800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49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4" y="2193270"/>
            <a:ext cx="5704804" cy="415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6000" b="1" dirty="0" smtClean="0"/>
              <a:t>从一个小实验开始（续）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1600" b="1" smtClean="0"/>
              <a:t>制作者：于成，</a:t>
            </a:r>
            <a:r>
              <a:rPr lang="en-US" altLang="zh-CN" sz="1600" b="1" smtClean="0"/>
              <a:t>2021.03</a:t>
            </a:r>
            <a:r>
              <a:rPr lang="zh-CN" altLang="en-US" sz="1600" b="1" smtClean="0"/>
              <a:t>修订</a:t>
            </a:r>
            <a:endParaRPr lang="en-US" altLang="zh-CN" sz="1600" b="1" dirty="0" smtClean="0"/>
          </a:p>
        </p:txBody>
      </p:sp>
      <p:sp>
        <p:nvSpPr>
          <p:cNvPr id="23" name="TextBox 22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5.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实验内容的大致描述（续）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300192" y="2210957"/>
            <a:ext cx="2448272" cy="3018243"/>
          </a:xfrm>
          <a:prstGeom prst="wedgeRoundRectCallout">
            <a:avLst>
              <a:gd name="adj1" fmla="val -87000"/>
              <a:gd name="adj2" fmla="val 52416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通过两条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BNC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电缆分别传输至示波器的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CH1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和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CH2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通道显示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56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函数信号发生器的操作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04864"/>
            <a:ext cx="8291264" cy="4081656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数字</a:t>
            </a:r>
            <a:r>
              <a:rPr lang="en-US" altLang="zh-CN" dirty="0" smtClean="0"/>
              <a:t>TTL</a:t>
            </a:r>
            <a:r>
              <a:rPr lang="zh-CN" altLang="en-US" dirty="0" smtClean="0"/>
              <a:t>电平方波（</a:t>
            </a:r>
            <a:r>
              <a:rPr lang="en-US" altLang="zh-CN" dirty="0" smtClean="0"/>
              <a:t>Square</a:t>
            </a:r>
            <a:r>
              <a:rPr lang="zh-CN" altLang="en-US" dirty="0" smtClean="0"/>
              <a:t>）：</a:t>
            </a:r>
            <a:endParaRPr lang="en-US" altLang="zh-CN" dirty="0" smtClean="0"/>
          </a:p>
          <a:p>
            <a:r>
              <a:rPr lang="en-US" altLang="zh-CN" dirty="0" smtClean="0"/>
              <a:t>TTL</a:t>
            </a:r>
            <a:r>
              <a:rPr lang="zh-CN" altLang="en-US" dirty="0" smtClean="0"/>
              <a:t>电平，即低电平</a:t>
            </a:r>
            <a:r>
              <a:rPr lang="en-US" altLang="zh-CN" dirty="0" smtClean="0"/>
              <a:t>0V</a:t>
            </a:r>
            <a:r>
              <a:rPr lang="zh-CN" altLang="en-US" dirty="0" smtClean="0"/>
              <a:t>，高电平</a:t>
            </a:r>
            <a:r>
              <a:rPr lang="en-US" altLang="zh-CN" dirty="0" smtClean="0"/>
              <a:t>5V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要求频率设定为</a:t>
            </a:r>
            <a:r>
              <a:rPr lang="en-US" altLang="zh-CN" dirty="0" smtClean="0"/>
              <a:t>1KHz</a:t>
            </a:r>
            <a:endParaRPr lang="en-US" altLang="zh-CN" dirty="0"/>
          </a:p>
          <a:p>
            <a:r>
              <a:rPr lang="zh-CN" altLang="en-US" dirty="0" smtClean="0"/>
              <a:t>占空比</a:t>
            </a:r>
            <a:r>
              <a:rPr lang="en-US" altLang="zh-CN" dirty="0" smtClean="0"/>
              <a:t>50%</a:t>
            </a:r>
          </a:p>
          <a:p>
            <a:pPr marL="0" indent="0">
              <a:buNone/>
            </a:pPr>
            <a:r>
              <a:rPr lang="zh-CN" altLang="en-US" dirty="0" smtClean="0"/>
              <a:t>实际调节时可知，除了“</a:t>
            </a:r>
            <a:r>
              <a:rPr lang="en-US" altLang="zh-CN" dirty="0"/>
              <a:t>TTL</a:t>
            </a:r>
            <a:r>
              <a:rPr lang="zh-CN" altLang="en-US" dirty="0"/>
              <a:t>电平</a:t>
            </a:r>
            <a:r>
              <a:rPr lang="zh-CN" altLang="en-US" dirty="0" smtClean="0"/>
              <a:t>”的高低电平需要设置之外，其它均为函数信号发生器的默认设置。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1.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函数信号发生器产生信号的描述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30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 fontScale="85000" lnSpcReduction="100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函数信号发生器的操作（续）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2.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调节产生信号所需要操作的部件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4" y="2206239"/>
            <a:ext cx="3359316" cy="2160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圆角矩形标注 7"/>
          <p:cNvSpPr/>
          <p:nvPr/>
        </p:nvSpPr>
        <p:spPr>
          <a:xfrm>
            <a:off x="4067944" y="2242739"/>
            <a:ext cx="4680520" cy="2770437"/>
          </a:xfrm>
          <a:prstGeom prst="wedgeRoundRectCallout">
            <a:avLst>
              <a:gd name="adj1" fmla="val -74567"/>
              <a:gd name="adj2" fmla="val -20306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电源开关：</a:t>
            </a:r>
            <a:endParaRPr lang="en-US" altLang="zh-CN" sz="3200" b="1" dirty="0" smtClean="0">
              <a:solidFill>
                <a:srgbClr val="0070C0"/>
              </a:solidFill>
            </a:endParaRPr>
          </a:p>
          <a:p>
            <a:r>
              <a:rPr lang="en-US" altLang="zh-CN" sz="3200" b="1" dirty="0">
                <a:solidFill>
                  <a:srgbClr val="0070C0"/>
                </a:solidFill>
              </a:rPr>
              <a:t> 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      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位于信号发生器操作面板的左下角，用于开启和关闭函数信号发生器。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45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 fontScale="85000" lnSpcReduction="100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函数信号发生器的操作（续）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2.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调节产生信号所需要操作的部件（续）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4" y="2242739"/>
            <a:ext cx="5212906" cy="43224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圆角矩形标注 9"/>
          <p:cNvSpPr/>
          <p:nvPr/>
        </p:nvSpPr>
        <p:spPr>
          <a:xfrm>
            <a:off x="6156176" y="2242739"/>
            <a:ext cx="2592288" cy="4066581"/>
          </a:xfrm>
          <a:prstGeom prst="wedgeRoundRectCallout">
            <a:avLst>
              <a:gd name="adj1" fmla="val -77668"/>
              <a:gd name="adj2" fmla="val 422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        红色框中的五个功能键与显示</a:t>
            </a:r>
            <a:r>
              <a:rPr lang="zh-CN" altLang="en-US" sz="3200" b="1" dirty="0">
                <a:solidFill>
                  <a:srgbClr val="0070C0"/>
                </a:solidFill>
              </a:rPr>
              <a:t>屏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中的菜单功能相对应，请根据提示进行相应的操作。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9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 fontScale="85000" lnSpcReduction="100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函数信号发生器的操作（续）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2.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调节产生信号所需要操作的部件（续）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3501009"/>
            <a:ext cx="3844754" cy="222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圆角矩形标注 7"/>
          <p:cNvSpPr/>
          <p:nvPr/>
        </p:nvSpPr>
        <p:spPr>
          <a:xfrm>
            <a:off x="5436096" y="3645024"/>
            <a:ext cx="3312368" cy="2808312"/>
          </a:xfrm>
          <a:prstGeom prst="wedgeRoundRectCallout">
            <a:avLst>
              <a:gd name="adj1" fmla="val -122899"/>
              <a:gd name="adj2" fmla="val -20267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        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CH1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输出连接器，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BNC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接口，对应的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“Output1”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按键被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“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点亮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”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时，产生输出波形。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11" name="圆角矩形标注 10"/>
          <p:cNvSpPr/>
          <p:nvPr/>
        </p:nvSpPr>
        <p:spPr>
          <a:xfrm>
            <a:off x="439214" y="2242739"/>
            <a:ext cx="4348809" cy="1148736"/>
          </a:xfrm>
          <a:prstGeom prst="wedgeRoundRectCallout">
            <a:avLst>
              <a:gd name="adj1" fmla="val -13491"/>
              <a:gd name="adj2" fmla="val 78967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        控制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CH1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输出接口的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“Output1”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按键。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439214" y="3501010"/>
            <a:ext cx="892426" cy="3168350"/>
          </a:xfrm>
          <a:prstGeom prst="wedgeRoundRectCallout">
            <a:avLst>
              <a:gd name="adj1" fmla="val 275876"/>
              <a:gd name="adj2" fmla="val -41272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接口菜单切换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593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 fontScale="85000" lnSpcReduction="100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函数信号发生器的操作（续）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2.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调节产生信号所需要操作的部件（续）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414" y="2290235"/>
            <a:ext cx="5833050" cy="1070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圆角矩形标注 9"/>
          <p:cNvSpPr/>
          <p:nvPr/>
        </p:nvSpPr>
        <p:spPr>
          <a:xfrm>
            <a:off x="3059832" y="3425638"/>
            <a:ext cx="3384375" cy="3027698"/>
          </a:xfrm>
          <a:prstGeom prst="wedgeRoundRectCallout">
            <a:avLst>
              <a:gd name="adj1" fmla="val -21157"/>
              <a:gd name="adj2" fmla="val -58151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        按下并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“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点亮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”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波形键组中的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“Square”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按键，可设置产生方波信号输出。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12" name="圆角矩形标注 11"/>
          <p:cNvSpPr/>
          <p:nvPr/>
        </p:nvSpPr>
        <p:spPr>
          <a:xfrm>
            <a:off x="6660232" y="3425638"/>
            <a:ext cx="2088232" cy="3027697"/>
          </a:xfrm>
          <a:prstGeom prst="wedgeRoundRectCallout">
            <a:avLst>
              <a:gd name="adj1" fmla="val -59403"/>
              <a:gd name="adj2" fmla="val -59392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        操作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“Pulse”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按键，也可产生方波信号。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13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 fontScale="85000" lnSpcReduction="100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函数信号发生器的操作（续）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2.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调节产生信号所需要操作的部件（续）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896" y="2276872"/>
            <a:ext cx="3901775" cy="26626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圆角矩形标注 10"/>
          <p:cNvSpPr/>
          <p:nvPr/>
        </p:nvSpPr>
        <p:spPr>
          <a:xfrm>
            <a:off x="4625414" y="2276872"/>
            <a:ext cx="4123049" cy="3027697"/>
          </a:xfrm>
          <a:prstGeom prst="wedgeRoundRectCallout">
            <a:avLst>
              <a:gd name="adj1" fmla="val -73304"/>
              <a:gd name="adj2" fmla="val -16247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        操作数字键盘上的数字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0~9、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小数点及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“+/-”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可直接在菜单中输出设置参数值。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422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 fontScale="85000" lnSpcReduction="100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函数信号发生器的操作（续）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2.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调节产生信号所需要操作的部件（续）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419" y="2276872"/>
            <a:ext cx="2679611" cy="3215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圆角矩形标注 8"/>
          <p:cNvSpPr/>
          <p:nvPr/>
        </p:nvSpPr>
        <p:spPr>
          <a:xfrm>
            <a:off x="3284174" y="2276872"/>
            <a:ext cx="5464290" cy="1607768"/>
          </a:xfrm>
          <a:prstGeom prst="wedgeRoundRectCallout">
            <a:avLst>
              <a:gd name="adj1" fmla="val -60607"/>
              <a:gd name="adj2" fmla="val 5221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        向左（或右）旋转旋钮可增大（或减小）设置的参数值。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10" name="圆角矩形标注 9"/>
          <p:cNvSpPr/>
          <p:nvPr/>
        </p:nvSpPr>
        <p:spPr>
          <a:xfrm>
            <a:off x="3284174" y="4077072"/>
            <a:ext cx="5464290" cy="1656183"/>
          </a:xfrm>
          <a:prstGeom prst="wedgeRoundRectCallout">
            <a:avLst>
              <a:gd name="adj1" fmla="val -66582"/>
              <a:gd name="adj2" fmla="val 8088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        按下向左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“</a:t>
            </a:r>
            <a:r>
              <a:rPr lang="en-US" altLang="zh-CN" sz="3200" b="1" dirty="0" smtClean="0">
                <a:solidFill>
                  <a:srgbClr val="0070C0"/>
                </a:solidFill>
                <a:sym typeface="Wingdings" pitchFamily="2" charset="2"/>
              </a:rPr>
              <a:t>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”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、向右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“</a:t>
            </a:r>
            <a:r>
              <a:rPr lang="en-US" altLang="zh-CN" sz="3200" b="1" dirty="0" smtClean="0">
                <a:solidFill>
                  <a:srgbClr val="0070C0"/>
                </a:solidFill>
                <a:sym typeface="Wingdings" pitchFamily="2" charset="2"/>
              </a:rPr>
              <a:t>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”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的方向按键可进行光标移动、删除的操作，配合旋钮使用。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845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3" y="2194495"/>
            <a:ext cx="5577105" cy="4379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 fontScale="85000" lnSpcReduction="100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函数信号发生器的操作（续）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3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函数信号发生器屏幕上的最终设置结果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6300192" y="2276872"/>
            <a:ext cx="2448272" cy="1607768"/>
          </a:xfrm>
          <a:prstGeom prst="wedgeRoundRectCallout">
            <a:avLst>
              <a:gd name="adj1" fmla="val -208757"/>
              <a:gd name="adj2" fmla="val 38397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设置完成的高、低电平信息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10" name="圆角矩形标注 9"/>
          <p:cNvSpPr/>
          <p:nvPr/>
        </p:nvSpPr>
        <p:spPr>
          <a:xfrm>
            <a:off x="6300192" y="4077072"/>
            <a:ext cx="2448272" cy="1656183"/>
          </a:xfrm>
          <a:prstGeom prst="wedgeRoundRectCallout">
            <a:avLst>
              <a:gd name="adj1" fmla="val -117003"/>
              <a:gd name="adj2" fmla="val -59085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注意屏幕上</a:t>
            </a:r>
            <a:r>
              <a:rPr lang="zh-CN" altLang="en-US" sz="3200" b="1" dirty="0" smtClean="0">
                <a:solidFill>
                  <a:srgbClr val="FFC000"/>
                </a:solidFill>
              </a:rPr>
              <a:t>黄色光标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的位置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37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04864"/>
            <a:ext cx="8291264" cy="4081656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函数信号发生器调好后，接下来打开数字示波器的电源开关，请首先执行“默认”设置的操作：</a:t>
            </a:r>
            <a:endParaRPr lang="en-US" altLang="zh-CN" dirty="0" smtClean="0"/>
          </a:p>
          <a:p>
            <a:r>
              <a:rPr lang="zh-CN" altLang="en-US" dirty="0" smtClean="0"/>
              <a:t>按下“</a:t>
            </a:r>
            <a:r>
              <a:rPr lang="en-US" altLang="zh-CN" dirty="0" smtClean="0"/>
              <a:t>Storage</a:t>
            </a:r>
            <a:r>
              <a:rPr lang="zh-CN" altLang="en-US" dirty="0" smtClean="0"/>
              <a:t>”按键</a:t>
            </a:r>
            <a:r>
              <a:rPr lang="en-US" altLang="zh-CN" dirty="0" smtClean="0">
                <a:sym typeface="Wingdings" pitchFamily="2" charset="2"/>
              </a:rPr>
              <a:t></a:t>
            </a:r>
            <a:r>
              <a:rPr lang="zh-CN" altLang="en-US" dirty="0" smtClean="0">
                <a:sym typeface="Wingdings" pitchFamily="2" charset="2"/>
              </a:rPr>
              <a:t>在弹出的屏幕菜单中找到“默认设置”</a:t>
            </a:r>
            <a:r>
              <a:rPr lang="en-US" altLang="zh-CN" dirty="0" smtClean="0">
                <a:sym typeface="Wingdings" pitchFamily="2" charset="2"/>
              </a:rPr>
              <a:t></a:t>
            </a:r>
            <a:r>
              <a:rPr lang="zh-CN" altLang="en-US" dirty="0" smtClean="0">
                <a:sym typeface="Wingdings" pitchFamily="2" charset="2"/>
              </a:rPr>
              <a:t>按下其右侧的功能按键</a:t>
            </a:r>
            <a:r>
              <a:rPr lang="en-US" altLang="zh-CN" dirty="0" smtClean="0">
                <a:sym typeface="Wingdings" pitchFamily="2" charset="2"/>
              </a:rPr>
              <a:t></a:t>
            </a:r>
            <a:r>
              <a:rPr lang="zh-CN" altLang="en-US" dirty="0" smtClean="0">
                <a:sym typeface="Wingdings" pitchFamily="2" charset="2"/>
              </a:rPr>
              <a:t>得到如</a:t>
            </a:r>
            <a:r>
              <a:rPr lang="en-US" altLang="zh-CN" dirty="0" smtClean="0">
                <a:sym typeface="Wingdings" pitchFamily="2" charset="2"/>
              </a:rPr>
              <a:t>PPT</a:t>
            </a:r>
            <a:r>
              <a:rPr lang="zh-CN" altLang="en-US" dirty="0" smtClean="0">
                <a:sym typeface="Wingdings" pitchFamily="2" charset="2"/>
              </a:rPr>
              <a:t>下页的图示效果。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1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“默认”设置操作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42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6000" b="1" dirty="0" smtClean="0"/>
              <a:t>主要内容概述</a:t>
            </a:r>
            <a:endParaRPr lang="zh-CN" altLang="en-US" b="1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9049534"/>
              </p:ext>
            </p:extLst>
          </p:nvPr>
        </p:nvGraphicFramePr>
        <p:xfrm>
          <a:off x="457200" y="1600200"/>
          <a:ext cx="8229600" cy="468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1600" b="1" smtClean="0"/>
              <a:t>制作者：于成，</a:t>
            </a:r>
            <a:r>
              <a:rPr lang="en-US" altLang="zh-CN" sz="1600" b="1" smtClean="0"/>
              <a:t>2021.03</a:t>
            </a:r>
            <a:r>
              <a:rPr lang="zh-CN" altLang="en-US" sz="1600" b="1" smtClean="0"/>
              <a:t>修订</a:t>
            </a:r>
            <a:endParaRPr lang="zh-CN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417168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1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“默认”设置操作（续）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4" y="2228850"/>
            <a:ext cx="6797082" cy="4098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圆角矩形标注 7"/>
          <p:cNvSpPr/>
          <p:nvPr/>
        </p:nvSpPr>
        <p:spPr>
          <a:xfrm>
            <a:off x="7380312" y="2276871"/>
            <a:ext cx="1368152" cy="2952329"/>
          </a:xfrm>
          <a:prstGeom prst="wedgeRoundRectCallout">
            <a:avLst>
              <a:gd name="adj1" fmla="val -78429"/>
              <a:gd name="adj2" fmla="val 62142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注意屏幕上默认设置的位置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087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04864"/>
            <a:ext cx="8291264" cy="4081656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在执行“默认设置”操作之后，按下示波器操作面板上的“</a:t>
            </a:r>
            <a:r>
              <a:rPr lang="en-US" altLang="zh-CN" dirty="0" smtClean="0"/>
              <a:t>AUTO</a:t>
            </a:r>
            <a:r>
              <a:rPr lang="zh-CN" altLang="en-US" dirty="0" smtClean="0"/>
              <a:t>”功能键：</a:t>
            </a:r>
            <a:endParaRPr lang="en-US" altLang="zh-CN" dirty="0" smtClean="0"/>
          </a:p>
          <a:p>
            <a:r>
              <a:rPr lang="zh-CN" altLang="en-US" dirty="0" smtClean="0"/>
              <a:t>按下“</a:t>
            </a:r>
            <a:r>
              <a:rPr lang="en-US" altLang="zh-CN" dirty="0" smtClean="0"/>
              <a:t>AUTO</a:t>
            </a:r>
            <a:r>
              <a:rPr lang="zh-CN" altLang="en-US" dirty="0" smtClean="0"/>
              <a:t>”按键</a:t>
            </a:r>
            <a:r>
              <a:rPr lang="en-US" altLang="zh-CN" dirty="0" smtClean="0">
                <a:sym typeface="Wingdings" pitchFamily="2" charset="2"/>
              </a:rPr>
              <a:t></a:t>
            </a:r>
            <a:r>
              <a:rPr lang="zh-CN" altLang="en-US" dirty="0" smtClean="0">
                <a:sym typeface="Wingdings" pitchFamily="2" charset="2"/>
              </a:rPr>
              <a:t>得到如</a:t>
            </a:r>
            <a:r>
              <a:rPr lang="en-US" altLang="zh-CN" dirty="0" smtClean="0">
                <a:sym typeface="Wingdings" pitchFamily="2" charset="2"/>
              </a:rPr>
              <a:t>PPT</a:t>
            </a:r>
            <a:r>
              <a:rPr lang="zh-CN" altLang="en-US" dirty="0" smtClean="0">
                <a:sym typeface="Wingdings" pitchFamily="2" charset="2"/>
              </a:rPr>
              <a:t>下页图示效果，图中黄色的波形是示波器</a:t>
            </a:r>
            <a:r>
              <a:rPr lang="en-US" altLang="zh-CN" dirty="0" smtClean="0">
                <a:sym typeface="Wingdings" pitchFamily="2" charset="2"/>
              </a:rPr>
              <a:t>CH1</a:t>
            </a:r>
            <a:r>
              <a:rPr lang="zh-CN" altLang="en-US" dirty="0" smtClean="0">
                <a:sym typeface="Wingdings" pitchFamily="2" charset="2"/>
              </a:rPr>
              <a:t>通道采集到的方波波形，蓝色的波形则来自示波器的</a:t>
            </a:r>
            <a:r>
              <a:rPr lang="en-US" altLang="zh-CN" dirty="0" smtClean="0">
                <a:sym typeface="Wingdings" pitchFamily="2" charset="2"/>
              </a:rPr>
              <a:t>CH2</a:t>
            </a:r>
            <a:r>
              <a:rPr lang="zh-CN" altLang="en-US" dirty="0" smtClean="0">
                <a:sym typeface="Wingdings" pitchFamily="2" charset="2"/>
              </a:rPr>
              <a:t>通道。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2.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数字示波器的“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AUTO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”功能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65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5" y="2252112"/>
            <a:ext cx="6595701" cy="398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2.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数字示波器的“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AUTO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”功能（续）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7164288" y="2276871"/>
            <a:ext cx="1728192" cy="3528393"/>
          </a:xfrm>
          <a:prstGeom prst="wedgeRoundRectCallout">
            <a:avLst>
              <a:gd name="adj1" fmla="val -359739"/>
              <a:gd name="adj2" fmla="val 50480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注意波形的同时也应关注屏幕左下的</a:t>
            </a:r>
            <a:r>
              <a:rPr lang="zh-CN" altLang="en-US" sz="3200" b="1" dirty="0" smtClean="0">
                <a:solidFill>
                  <a:srgbClr val="FFC000"/>
                </a:solidFill>
              </a:rPr>
              <a:t>黄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蓝标识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251520" y="5805264"/>
            <a:ext cx="2088232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101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04864"/>
            <a:ext cx="8291264" cy="40816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 smtClean="0"/>
              <a:t>在执行“</a:t>
            </a:r>
            <a:r>
              <a:rPr lang="en-US" altLang="zh-CN" dirty="0" smtClean="0"/>
              <a:t>AUTO</a:t>
            </a:r>
            <a:r>
              <a:rPr lang="zh-CN" altLang="en-US" dirty="0" smtClean="0"/>
              <a:t>”功能操作后，可调节示波器面板上“</a:t>
            </a:r>
            <a:r>
              <a:rPr lang="en-US" altLang="zh-CN" dirty="0" smtClean="0"/>
              <a:t>CH1</a:t>
            </a:r>
            <a:r>
              <a:rPr lang="zh-CN" altLang="en-US" dirty="0" smtClean="0"/>
              <a:t>”和“</a:t>
            </a:r>
            <a:r>
              <a:rPr lang="en-US" altLang="zh-CN" dirty="0" smtClean="0"/>
              <a:t>CH2</a:t>
            </a:r>
            <a:r>
              <a:rPr lang="zh-CN" altLang="en-US" dirty="0" smtClean="0"/>
              <a:t>”按键右侧的垂直位置（</a:t>
            </a:r>
            <a:r>
              <a:rPr lang="en-US" altLang="zh-CN" dirty="0" smtClean="0"/>
              <a:t>POSITION</a:t>
            </a:r>
            <a:r>
              <a:rPr lang="zh-CN" altLang="en-US" dirty="0" smtClean="0"/>
              <a:t>）旋钮</a:t>
            </a:r>
            <a:r>
              <a:rPr lang="zh-CN" altLang="en-US" dirty="0" smtClean="0">
                <a:solidFill>
                  <a:srgbClr val="FF0000"/>
                </a:solidFill>
              </a:rPr>
              <a:t>上</a:t>
            </a:r>
            <a:r>
              <a:rPr lang="en-US" altLang="zh-CN" dirty="0" smtClean="0">
                <a:solidFill>
                  <a:srgbClr val="FF0000"/>
                </a:solidFill>
              </a:rPr>
              <a:t>/</a:t>
            </a:r>
            <a:r>
              <a:rPr lang="zh-CN" altLang="en-US" dirty="0" smtClean="0">
                <a:solidFill>
                  <a:srgbClr val="FF0000"/>
                </a:solidFill>
              </a:rPr>
              <a:t>下</a:t>
            </a:r>
            <a:r>
              <a:rPr lang="zh-CN" altLang="en-US" dirty="0" smtClean="0"/>
              <a:t>移动波形的屏幕位置：</a:t>
            </a:r>
            <a:endParaRPr lang="en-US" altLang="zh-CN" dirty="0" smtClean="0"/>
          </a:p>
          <a:p>
            <a:r>
              <a:rPr lang="zh-CN" altLang="en-US" dirty="0" smtClean="0">
                <a:sym typeface="Wingdings" pitchFamily="2" charset="2"/>
              </a:rPr>
              <a:t>波形移动要与“</a:t>
            </a:r>
            <a:r>
              <a:rPr lang="en-US" altLang="zh-CN" dirty="0" smtClean="0">
                <a:sym typeface="Wingdings" pitchFamily="2" charset="2"/>
              </a:rPr>
              <a:t>CH1</a:t>
            </a:r>
            <a:r>
              <a:rPr lang="zh-CN" altLang="en-US" dirty="0" smtClean="0">
                <a:sym typeface="Wingdings" pitchFamily="2" charset="2"/>
              </a:rPr>
              <a:t>”和“</a:t>
            </a:r>
            <a:r>
              <a:rPr lang="en-US" altLang="zh-CN" dirty="0" smtClean="0">
                <a:sym typeface="Wingdings" pitchFamily="2" charset="2"/>
              </a:rPr>
              <a:t>CH2</a:t>
            </a:r>
            <a:r>
              <a:rPr lang="zh-CN" altLang="en-US" dirty="0" smtClean="0">
                <a:sym typeface="Wingdings" pitchFamily="2" charset="2"/>
              </a:rPr>
              <a:t>”按键配合使用才能实现，实现后的效果如下面</a:t>
            </a:r>
            <a:r>
              <a:rPr lang="en-US" altLang="zh-CN" dirty="0" smtClean="0">
                <a:sym typeface="Wingdings" pitchFamily="2" charset="2"/>
              </a:rPr>
              <a:t>PPT</a:t>
            </a:r>
            <a:r>
              <a:rPr lang="zh-CN" altLang="en-US" dirty="0" smtClean="0">
                <a:sym typeface="Wingdings" pitchFamily="2" charset="2"/>
              </a:rPr>
              <a:t>所示。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3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波形垂直方向的位置调节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19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15" y="2172658"/>
            <a:ext cx="6624465" cy="3994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3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</a:t>
            </a:r>
            <a:r>
              <a:rPr lang="zh-CN" altLang="en-US" sz="3200" b="1" dirty="0">
                <a:solidFill>
                  <a:srgbClr val="0070C0"/>
                </a:solidFill>
              </a:rPr>
              <a:t>波形垂直方向的位置调节（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7208785" y="2276871"/>
            <a:ext cx="1683695" cy="3890191"/>
          </a:xfrm>
          <a:prstGeom prst="wedgeRoundRectCallout">
            <a:avLst>
              <a:gd name="adj1" fmla="val -391420"/>
              <a:gd name="adj2" fmla="val -11468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注意标有“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1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”的</a:t>
            </a:r>
            <a:r>
              <a:rPr lang="zh-CN" altLang="en-US" sz="3200" b="1" dirty="0" smtClean="0">
                <a:solidFill>
                  <a:srgbClr val="FFC000"/>
                </a:solidFill>
              </a:rPr>
              <a:t>黄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色箭头的位置和下方的蓝色数字“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2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812580" y="3609019"/>
            <a:ext cx="648072" cy="46805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189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15" y="2172658"/>
            <a:ext cx="6624465" cy="3994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3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</a:t>
            </a:r>
            <a:r>
              <a:rPr lang="zh-CN" altLang="en-US" sz="3200" b="1" dirty="0">
                <a:solidFill>
                  <a:srgbClr val="0070C0"/>
                </a:solidFill>
              </a:rPr>
              <a:t>波形垂直方向的位置调节（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7208785" y="2276871"/>
            <a:ext cx="1683695" cy="3456385"/>
          </a:xfrm>
          <a:prstGeom prst="wedgeRoundRectCallout">
            <a:avLst>
              <a:gd name="adj1" fmla="val -406808"/>
              <a:gd name="adj2" fmla="val -4413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屏幕上“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1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”和“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2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”的位置是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0V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或“地”的位置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812580" y="3609019"/>
            <a:ext cx="648072" cy="46805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413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04864"/>
            <a:ext cx="8291264" cy="40816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 smtClean="0"/>
              <a:t>在调节垂直位置（</a:t>
            </a:r>
            <a:r>
              <a:rPr lang="en-US" altLang="zh-CN" dirty="0" smtClean="0"/>
              <a:t>POSITION</a:t>
            </a:r>
            <a:r>
              <a:rPr lang="zh-CN" altLang="en-US" dirty="0" smtClean="0"/>
              <a:t>）下方的旋钮是垂直尺度（</a:t>
            </a:r>
            <a:r>
              <a:rPr lang="en-US" altLang="zh-CN" dirty="0" smtClean="0"/>
              <a:t>SCALE</a:t>
            </a:r>
            <a:r>
              <a:rPr lang="zh-CN" altLang="en-US" dirty="0" smtClean="0"/>
              <a:t>）旋钮，调节后屏幕显示的波形大小发生了变化：</a:t>
            </a:r>
            <a:endParaRPr lang="en-US" altLang="zh-CN" dirty="0" smtClean="0"/>
          </a:p>
          <a:p>
            <a:r>
              <a:rPr lang="zh-CN" altLang="en-US" dirty="0" smtClean="0">
                <a:sym typeface="Wingdings" pitchFamily="2" charset="2"/>
              </a:rPr>
              <a:t>尺度调节也要与“</a:t>
            </a:r>
            <a:r>
              <a:rPr lang="en-US" altLang="zh-CN" dirty="0" smtClean="0">
                <a:sym typeface="Wingdings" pitchFamily="2" charset="2"/>
              </a:rPr>
              <a:t>CH1</a:t>
            </a:r>
            <a:r>
              <a:rPr lang="zh-CN" altLang="en-US" dirty="0" smtClean="0">
                <a:sym typeface="Wingdings" pitchFamily="2" charset="2"/>
              </a:rPr>
              <a:t>”和“</a:t>
            </a:r>
            <a:r>
              <a:rPr lang="en-US" altLang="zh-CN" dirty="0" smtClean="0">
                <a:sym typeface="Wingdings" pitchFamily="2" charset="2"/>
              </a:rPr>
              <a:t>CH2</a:t>
            </a:r>
            <a:r>
              <a:rPr lang="zh-CN" altLang="en-US" dirty="0" smtClean="0">
                <a:sym typeface="Wingdings" pitchFamily="2" charset="2"/>
              </a:rPr>
              <a:t>”按键配合使用才能实现，实现后的效果如下面</a:t>
            </a:r>
            <a:r>
              <a:rPr lang="en-US" altLang="zh-CN" dirty="0" smtClean="0">
                <a:sym typeface="Wingdings" pitchFamily="2" charset="2"/>
              </a:rPr>
              <a:t>PPT</a:t>
            </a:r>
            <a:r>
              <a:rPr lang="zh-CN" altLang="en-US" dirty="0" smtClean="0">
                <a:sym typeface="Wingdings" pitchFamily="2" charset="2"/>
              </a:rPr>
              <a:t>所示，请注意图中经调节屏幕左下脚</a:t>
            </a:r>
            <a:r>
              <a:rPr lang="zh-CN" altLang="en-US" dirty="0" smtClean="0">
                <a:solidFill>
                  <a:srgbClr val="FFC000"/>
                </a:solidFill>
                <a:sym typeface="Wingdings" pitchFamily="2" charset="2"/>
              </a:rPr>
              <a:t>黄色</a:t>
            </a:r>
            <a:r>
              <a:rPr lang="en-US" altLang="zh-CN" dirty="0" smtClean="0">
                <a:sym typeface="Wingdings" pitchFamily="2" charset="2"/>
              </a:rPr>
              <a:t>/</a:t>
            </a:r>
            <a:r>
              <a:rPr lang="zh-CN" altLang="en-US" dirty="0" smtClean="0">
                <a:solidFill>
                  <a:srgbClr val="0070C0"/>
                </a:solidFill>
                <a:sym typeface="Wingdings" pitchFamily="2" charset="2"/>
              </a:rPr>
              <a:t>蓝色</a:t>
            </a:r>
            <a:r>
              <a:rPr lang="zh-CN" altLang="en-US" dirty="0" smtClean="0">
                <a:sym typeface="Wingdings" pitchFamily="2" charset="2"/>
              </a:rPr>
              <a:t>的“</a:t>
            </a:r>
            <a:r>
              <a:rPr lang="en-US" altLang="zh-CN" dirty="0" smtClean="0">
                <a:sym typeface="Wingdings" pitchFamily="2" charset="2"/>
              </a:rPr>
              <a:t>20.0V</a:t>
            </a:r>
            <a:r>
              <a:rPr lang="zh-CN" altLang="en-US" dirty="0" smtClean="0">
                <a:sym typeface="Wingdings" pitchFamily="2" charset="2"/>
              </a:rPr>
              <a:t>”变为了“</a:t>
            </a:r>
            <a:r>
              <a:rPr lang="en-US" altLang="zh-CN" dirty="0">
                <a:sym typeface="Wingdings" pitchFamily="2" charset="2"/>
              </a:rPr>
              <a:t>5</a:t>
            </a:r>
            <a:r>
              <a:rPr lang="en-US" altLang="zh-CN" dirty="0" smtClean="0">
                <a:sym typeface="Wingdings" pitchFamily="2" charset="2"/>
              </a:rPr>
              <a:t>0.0V</a:t>
            </a:r>
            <a:r>
              <a:rPr lang="zh-CN" altLang="en-US" dirty="0" smtClean="0">
                <a:sym typeface="Wingdings" pitchFamily="2" charset="2"/>
              </a:rPr>
              <a:t>”。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4.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波形垂直方向的尺度调节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453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5" y="2203307"/>
            <a:ext cx="6437042" cy="3881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4.</a:t>
            </a:r>
            <a:r>
              <a:rPr lang="zh-CN" altLang="en-US" sz="3200" b="1" dirty="0">
                <a:solidFill>
                  <a:srgbClr val="0070C0"/>
                </a:solidFill>
              </a:rPr>
              <a:t>波形垂直方向的尺度调节（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975011" y="2276871"/>
            <a:ext cx="2061485" cy="2448273"/>
          </a:xfrm>
          <a:prstGeom prst="wedgeRoundRectCallout">
            <a:avLst>
              <a:gd name="adj1" fmla="val -284206"/>
              <a:gd name="adj2" fmla="val 100409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注意调节后两通道垂直尺度改变成为“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50.0V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258612" y="5733256"/>
            <a:ext cx="2088232" cy="50581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25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5" y="2203307"/>
            <a:ext cx="6437042" cy="3881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4.</a:t>
            </a:r>
            <a:r>
              <a:rPr lang="zh-CN" altLang="en-US" sz="3200" b="1" dirty="0">
                <a:solidFill>
                  <a:srgbClr val="0070C0"/>
                </a:solidFill>
              </a:rPr>
              <a:t>波形垂直方向的尺度调节（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975011" y="2276871"/>
            <a:ext cx="2061485" cy="2448273"/>
          </a:xfrm>
          <a:prstGeom prst="wedgeRoundRectCallout">
            <a:avLst>
              <a:gd name="adj1" fmla="val -284206"/>
              <a:gd name="adj2" fmla="val 100409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注意调节后两通道垂直尺度改变成为“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50.0V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258612" y="5733256"/>
            <a:ext cx="2088232" cy="50581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1516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5" y="2203307"/>
            <a:ext cx="6437042" cy="3881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4.</a:t>
            </a:r>
            <a:r>
              <a:rPr lang="zh-CN" altLang="en-US" sz="3200" b="1" dirty="0">
                <a:solidFill>
                  <a:srgbClr val="0070C0"/>
                </a:solidFill>
              </a:rPr>
              <a:t>波形垂直方向的尺度调节（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975011" y="2276871"/>
            <a:ext cx="2061485" cy="3024337"/>
          </a:xfrm>
          <a:prstGeom prst="wedgeRoundRectCallout">
            <a:avLst>
              <a:gd name="adj1" fmla="val -165183"/>
              <a:gd name="adj2" fmla="val -7428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注意屏幕上的两组波形在垂直方向上占据了一个大格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93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4" y="2311152"/>
            <a:ext cx="6858464" cy="35904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6000" b="1" dirty="0" smtClean="0"/>
              <a:t>从一个小实验开</a:t>
            </a:r>
            <a:r>
              <a:rPr lang="zh-CN" altLang="en-US" sz="6000" b="1" dirty="0"/>
              <a:t>始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1600" b="1" smtClean="0"/>
              <a:t>制作者：于成，</a:t>
            </a:r>
            <a:r>
              <a:rPr lang="en-US" altLang="zh-CN" sz="1600" b="1" smtClean="0"/>
              <a:t>2021.03</a:t>
            </a:r>
            <a:r>
              <a:rPr lang="zh-CN" altLang="en-US" sz="1600" b="1" smtClean="0"/>
              <a:t>修订</a:t>
            </a:r>
            <a:endParaRPr lang="zh-CN" altLang="en-US" sz="1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B0F0"/>
                </a:solidFill>
              </a:rPr>
              <a:t>1. </a:t>
            </a:r>
            <a:r>
              <a:rPr lang="zh-CN" altLang="en-US" sz="3200" b="1" dirty="0" smtClean="0">
                <a:solidFill>
                  <a:srgbClr val="00B0F0"/>
                </a:solidFill>
              </a:rPr>
              <a:t>小实验的实际物理连接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 </a:t>
            </a:r>
            <a:endParaRPr lang="zh-CN" altLang="en-US" sz="3200" b="1" dirty="0">
              <a:solidFill>
                <a:srgbClr val="00B0F0"/>
              </a:solidFill>
            </a:endParaRPr>
          </a:p>
        </p:txBody>
      </p:sp>
      <p:sp>
        <p:nvSpPr>
          <p:cNvPr id="5" name="圆角矩形标注 4"/>
          <p:cNvSpPr/>
          <p:nvPr/>
        </p:nvSpPr>
        <p:spPr>
          <a:xfrm>
            <a:off x="407166" y="6021287"/>
            <a:ext cx="5594785" cy="636429"/>
          </a:xfrm>
          <a:prstGeom prst="wedgeRoundRectCallout">
            <a:avLst>
              <a:gd name="adj1" fmla="val -8909"/>
              <a:gd name="adj2" fmla="val -201639"/>
              <a:gd name="adj3" fmla="val 16667"/>
            </a:avLst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i="1" u="sng" dirty="0" smtClean="0">
                <a:solidFill>
                  <a:srgbClr val="FF0000"/>
                </a:solidFill>
              </a:rPr>
              <a:t>实验教程</a:t>
            </a:r>
            <a:r>
              <a:rPr lang="zh-CN" altLang="en-US" sz="3200" b="1" dirty="0" smtClean="0">
                <a:solidFill>
                  <a:srgbClr val="00B0F0"/>
                </a:solidFill>
              </a:rPr>
              <a:t>第</a:t>
            </a:r>
            <a:r>
              <a:rPr lang="en-US" altLang="zh-CN" sz="3200" b="1" dirty="0" smtClean="0">
                <a:solidFill>
                  <a:srgbClr val="00B0F0"/>
                </a:solidFill>
              </a:rPr>
              <a:t>140</a:t>
            </a:r>
            <a:r>
              <a:rPr lang="zh-CN" altLang="en-US" sz="3200" b="1" dirty="0" smtClean="0">
                <a:solidFill>
                  <a:srgbClr val="00B0F0"/>
                </a:solidFill>
              </a:rPr>
              <a:t>页图</a:t>
            </a:r>
            <a:r>
              <a:rPr lang="en-US" altLang="zh-CN" sz="3200" b="1" dirty="0" smtClean="0">
                <a:solidFill>
                  <a:srgbClr val="00B0F0"/>
                </a:solidFill>
              </a:rPr>
              <a:t>10.10</a:t>
            </a:r>
            <a:endParaRPr lang="zh-CN" altLang="en-US" sz="3200" b="1" dirty="0">
              <a:solidFill>
                <a:srgbClr val="00B0F0"/>
              </a:solidFill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7297679" y="2311151"/>
            <a:ext cx="1594801" cy="4028349"/>
          </a:xfrm>
          <a:prstGeom prst="wedgeRoundRectCallout">
            <a:avLst>
              <a:gd name="adj1" fmla="val -75427"/>
              <a:gd name="adj2" fmla="val 24808"/>
              <a:gd name="adj3" fmla="val 16667"/>
            </a:avLst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B0F0"/>
                </a:solidFill>
              </a:rPr>
              <a:t>从这个小实验开始来熟悉函数信号发生器和示波器</a:t>
            </a:r>
            <a:endParaRPr lang="zh-CN" altLang="en-US" sz="32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673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5" y="2203307"/>
            <a:ext cx="6437042" cy="3881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4.</a:t>
            </a:r>
            <a:r>
              <a:rPr lang="zh-CN" altLang="en-US" sz="3200" b="1" dirty="0">
                <a:solidFill>
                  <a:srgbClr val="0070C0"/>
                </a:solidFill>
              </a:rPr>
              <a:t>波形垂直方向的尺度调节（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975011" y="2276871"/>
            <a:ext cx="2061485" cy="2088233"/>
          </a:xfrm>
          <a:prstGeom prst="wedgeRoundRectCallout">
            <a:avLst>
              <a:gd name="adj1" fmla="val -168879"/>
              <a:gd name="adj2" fmla="val 10087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本图中一个大格代表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50V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的电压值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34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5" y="2203307"/>
            <a:ext cx="6437042" cy="3881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4.</a:t>
            </a:r>
            <a:r>
              <a:rPr lang="zh-CN" altLang="en-US" sz="3200" b="1" dirty="0">
                <a:solidFill>
                  <a:srgbClr val="0070C0"/>
                </a:solidFill>
              </a:rPr>
              <a:t>波形垂直方向的尺度调节（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975011" y="2276871"/>
            <a:ext cx="2061485" cy="3096345"/>
          </a:xfrm>
          <a:prstGeom prst="wedgeRoundRectCallout">
            <a:avLst>
              <a:gd name="adj1" fmla="val -165183"/>
              <a:gd name="adj2" fmla="val -9601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疑问：函数信号发生器产生的不是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5V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电平的方波吗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?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710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04864"/>
            <a:ext cx="8291264" cy="408165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dirty="0" smtClean="0"/>
              <a:t>解决上页</a:t>
            </a:r>
            <a:r>
              <a:rPr lang="en-US" altLang="zh-CN" dirty="0" smtClean="0"/>
              <a:t>PPT</a:t>
            </a:r>
            <a:r>
              <a:rPr lang="zh-CN" altLang="en-US" dirty="0" smtClean="0"/>
              <a:t>中的疑问需将</a:t>
            </a:r>
            <a:r>
              <a:rPr lang="en-US" altLang="zh-CN" dirty="0" smtClean="0"/>
              <a:t>CH1/CH2</a:t>
            </a:r>
            <a:r>
              <a:rPr lang="zh-CN" altLang="en-US" dirty="0" smtClean="0"/>
              <a:t>通道的探头衰减设置从“</a:t>
            </a:r>
            <a:r>
              <a:rPr lang="en-US" altLang="zh-CN" dirty="0" smtClean="0"/>
              <a:t>10X</a:t>
            </a:r>
            <a:r>
              <a:rPr lang="zh-CN" altLang="en-US" dirty="0" smtClean="0"/>
              <a:t>”改为“</a:t>
            </a:r>
            <a:r>
              <a:rPr lang="en-US" altLang="zh-CN" dirty="0" smtClean="0"/>
              <a:t>1X</a:t>
            </a:r>
            <a:r>
              <a:rPr lang="zh-CN" altLang="en-US" dirty="0" smtClean="0"/>
              <a:t>”，方法如下：</a:t>
            </a:r>
            <a:endParaRPr lang="en-US" altLang="zh-CN" dirty="0" smtClean="0"/>
          </a:p>
          <a:p>
            <a:r>
              <a:rPr lang="zh-CN" altLang="en-US" dirty="0" smtClean="0">
                <a:sym typeface="Wingdings" pitchFamily="2" charset="2"/>
              </a:rPr>
              <a:t>按下“</a:t>
            </a:r>
            <a:r>
              <a:rPr lang="en-US" altLang="zh-CN" dirty="0" smtClean="0">
                <a:sym typeface="Wingdings" pitchFamily="2" charset="2"/>
              </a:rPr>
              <a:t>CH1</a:t>
            </a:r>
            <a:r>
              <a:rPr lang="zh-CN" altLang="en-US" dirty="0" smtClean="0">
                <a:sym typeface="Wingdings" pitchFamily="2" charset="2"/>
              </a:rPr>
              <a:t>”</a:t>
            </a:r>
            <a:r>
              <a:rPr lang="en-US" altLang="zh-CN" dirty="0" smtClean="0">
                <a:sym typeface="Wingdings" pitchFamily="2" charset="2"/>
              </a:rPr>
              <a:t>/</a:t>
            </a:r>
            <a:r>
              <a:rPr lang="zh-CN" altLang="en-US" dirty="0" smtClean="0">
                <a:sym typeface="Wingdings" pitchFamily="2" charset="2"/>
              </a:rPr>
              <a:t>“</a:t>
            </a:r>
            <a:r>
              <a:rPr lang="en-US" altLang="zh-CN" dirty="0" smtClean="0">
                <a:sym typeface="Wingdings" pitchFamily="2" charset="2"/>
              </a:rPr>
              <a:t>CH2</a:t>
            </a:r>
            <a:r>
              <a:rPr lang="zh-CN" altLang="en-US" dirty="0" smtClean="0">
                <a:sym typeface="Wingdings" pitchFamily="2" charset="2"/>
              </a:rPr>
              <a:t>”按键，接着在弹出菜单中选择“探头”项右侧的功能按键，会弹出含有“</a:t>
            </a:r>
            <a:r>
              <a:rPr lang="en-US" altLang="zh-CN" dirty="0" smtClean="0">
                <a:sym typeface="Wingdings" pitchFamily="2" charset="2"/>
              </a:rPr>
              <a:t>1X</a:t>
            </a:r>
            <a:r>
              <a:rPr lang="zh-CN" altLang="en-US" dirty="0" smtClean="0">
                <a:sym typeface="Wingdings" pitchFamily="2" charset="2"/>
              </a:rPr>
              <a:t>”项的子菜单。</a:t>
            </a:r>
            <a:endParaRPr lang="en-US" altLang="zh-CN" dirty="0" smtClean="0">
              <a:sym typeface="Wingdings" pitchFamily="2" charset="2"/>
            </a:endParaRPr>
          </a:p>
          <a:p>
            <a:r>
              <a:rPr lang="zh-CN" altLang="en-US" dirty="0" smtClean="0">
                <a:sym typeface="Wingdings" pitchFamily="2" charset="2"/>
              </a:rPr>
              <a:t>旋转“</a:t>
            </a:r>
            <a:r>
              <a:rPr lang="en-US" altLang="zh-CN" dirty="0" smtClean="0">
                <a:sym typeface="Wingdings" pitchFamily="2" charset="2"/>
              </a:rPr>
              <a:t>CH1</a:t>
            </a:r>
            <a:r>
              <a:rPr lang="zh-CN" altLang="en-US" dirty="0" smtClean="0">
                <a:sym typeface="Wingdings" pitchFamily="2" charset="2"/>
              </a:rPr>
              <a:t>”按键上方的功能旋钮，可选中“</a:t>
            </a:r>
            <a:r>
              <a:rPr lang="en-US" altLang="zh-CN" dirty="0" smtClean="0">
                <a:sym typeface="Wingdings" pitchFamily="2" charset="2"/>
              </a:rPr>
              <a:t>1X</a:t>
            </a:r>
            <a:r>
              <a:rPr lang="zh-CN" altLang="en-US" dirty="0" smtClean="0">
                <a:sym typeface="Wingdings" pitchFamily="2" charset="2"/>
              </a:rPr>
              <a:t>”，选中后用手指按压该旋钮顶部。</a:t>
            </a:r>
            <a:endParaRPr lang="en-US" altLang="zh-CN" dirty="0" smtClean="0">
              <a:sym typeface="Wingdings" pitchFamily="2" charset="2"/>
            </a:endParaRPr>
          </a:p>
          <a:p>
            <a:r>
              <a:rPr lang="zh-CN" altLang="en-US" dirty="0" smtClean="0">
                <a:sym typeface="Wingdings" pitchFamily="2" charset="2"/>
              </a:rPr>
              <a:t>效果如下页</a:t>
            </a:r>
            <a:r>
              <a:rPr lang="en-US" altLang="zh-CN" dirty="0" smtClean="0">
                <a:sym typeface="Wingdings" pitchFamily="2" charset="2"/>
              </a:rPr>
              <a:t>PPT</a:t>
            </a:r>
            <a:r>
              <a:rPr lang="zh-CN" altLang="en-US" dirty="0" smtClean="0">
                <a:sym typeface="Wingdings" pitchFamily="2" charset="2"/>
              </a:rPr>
              <a:t>图中所</a:t>
            </a:r>
            <a:r>
              <a:rPr lang="zh-CN" altLang="en-US" dirty="0">
                <a:sym typeface="Wingdings" pitchFamily="2" charset="2"/>
              </a:rPr>
              <a:t>示。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5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 CH1/CH2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通道“探头”衰减的设置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861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4" y="2171686"/>
            <a:ext cx="6365034" cy="3837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5. CH1/CH2</a:t>
            </a:r>
            <a:r>
              <a:rPr lang="zh-CN" altLang="en-US" sz="3200" b="1" dirty="0">
                <a:solidFill>
                  <a:srgbClr val="0070C0"/>
                </a:solidFill>
              </a:rPr>
              <a:t>通道“探头”衰减的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设置（续）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921544" y="4353474"/>
            <a:ext cx="2088232" cy="1656185"/>
          </a:xfrm>
          <a:prstGeom prst="wedgeRoundRectCallout">
            <a:avLst>
              <a:gd name="adj1" fmla="val -278368"/>
              <a:gd name="adj2" fmla="val 42437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垂直尺度改变成为“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5.00V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258612" y="5661247"/>
            <a:ext cx="2088232" cy="3695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标注 8"/>
          <p:cNvSpPr/>
          <p:nvPr/>
        </p:nvSpPr>
        <p:spPr>
          <a:xfrm>
            <a:off x="6921544" y="2171686"/>
            <a:ext cx="2088232" cy="1617354"/>
          </a:xfrm>
          <a:prstGeom prst="wedgeRoundRectCallout">
            <a:avLst>
              <a:gd name="adj1" fmla="val -64534"/>
              <a:gd name="adj2" fmla="val 55448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探头衰减设置变为“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1X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4572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4" y="2171686"/>
            <a:ext cx="6365034" cy="3837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5. CH1/CH2</a:t>
            </a:r>
            <a:r>
              <a:rPr lang="zh-CN" altLang="en-US" sz="3200" b="1" dirty="0">
                <a:solidFill>
                  <a:srgbClr val="0070C0"/>
                </a:solidFill>
              </a:rPr>
              <a:t>通道“探头”衰减的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设置（续）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6921544" y="2171686"/>
            <a:ext cx="2088232" cy="2049402"/>
          </a:xfrm>
          <a:prstGeom prst="wedgeRoundRectCallout">
            <a:avLst>
              <a:gd name="adj1" fmla="val -163788"/>
              <a:gd name="adj2" fmla="val 2543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一个大格说明方波高电平为“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5.00V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04864"/>
            <a:ext cx="8291264" cy="40816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 smtClean="0"/>
              <a:t>调节示波器面板上的水平尺度（</a:t>
            </a:r>
            <a:r>
              <a:rPr lang="en-US" altLang="zh-CN" dirty="0" smtClean="0"/>
              <a:t>SCALE</a:t>
            </a:r>
            <a:r>
              <a:rPr lang="zh-CN" altLang="en-US" dirty="0" smtClean="0"/>
              <a:t>）旋钮可以改变水平方向上一个大格代表的时间，相应的方波波形显示也会发生变化，如下：</a:t>
            </a:r>
            <a:endParaRPr lang="en-US" altLang="zh-CN" dirty="0" smtClean="0"/>
          </a:p>
          <a:p>
            <a:r>
              <a:rPr lang="zh-CN" altLang="en-US" dirty="0" smtClean="0">
                <a:sym typeface="Wingdings" pitchFamily="2" charset="2"/>
              </a:rPr>
              <a:t>水平尺度（</a:t>
            </a:r>
            <a:r>
              <a:rPr lang="en-US" altLang="zh-CN" dirty="0" smtClean="0">
                <a:sym typeface="Wingdings" pitchFamily="2" charset="2"/>
              </a:rPr>
              <a:t>SCALE</a:t>
            </a:r>
            <a:r>
              <a:rPr lang="zh-CN" altLang="en-US" dirty="0" smtClean="0">
                <a:sym typeface="Wingdings" pitchFamily="2" charset="2"/>
              </a:rPr>
              <a:t>）旋钮位于垂直尺度旋钮的右侧，而一个大格代表的时间位于屏幕左上角，调节后由“</a:t>
            </a:r>
            <a:r>
              <a:rPr lang="en-US" altLang="zh-CN" dirty="0" smtClean="0">
                <a:sym typeface="Wingdings" pitchFamily="2" charset="2"/>
              </a:rPr>
              <a:t>500us</a:t>
            </a:r>
            <a:r>
              <a:rPr lang="zh-CN" altLang="en-US" dirty="0" smtClean="0">
                <a:sym typeface="Wingdings" pitchFamily="2" charset="2"/>
              </a:rPr>
              <a:t>”变</a:t>
            </a:r>
            <a:r>
              <a:rPr lang="zh-CN" altLang="en-US" dirty="0">
                <a:sym typeface="Wingdings" pitchFamily="2" charset="2"/>
              </a:rPr>
              <a:t>为</a:t>
            </a:r>
            <a:r>
              <a:rPr lang="zh-CN" altLang="en-US" dirty="0" smtClean="0">
                <a:sym typeface="Wingdings" pitchFamily="2" charset="2"/>
              </a:rPr>
              <a:t>“</a:t>
            </a:r>
            <a:r>
              <a:rPr lang="en-US" altLang="zh-CN" dirty="0" smtClean="0">
                <a:sym typeface="Wingdings" pitchFamily="2" charset="2"/>
              </a:rPr>
              <a:t>200us</a:t>
            </a:r>
            <a:r>
              <a:rPr lang="zh-CN" altLang="en-US" dirty="0" smtClean="0">
                <a:sym typeface="Wingdings" pitchFamily="2" charset="2"/>
              </a:rPr>
              <a:t>”。</a:t>
            </a:r>
            <a:endParaRPr lang="en-US" altLang="zh-CN" dirty="0" smtClean="0">
              <a:sym typeface="Wingdings" pitchFamily="2" charset="2"/>
            </a:endParaRPr>
          </a:p>
          <a:p>
            <a:r>
              <a:rPr lang="zh-CN" altLang="en-US" dirty="0" smtClean="0">
                <a:sym typeface="Wingdings" pitchFamily="2" charset="2"/>
              </a:rPr>
              <a:t>波形显示的效果如下页</a:t>
            </a:r>
            <a:r>
              <a:rPr lang="en-US" altLang="zh-CN" dirty="0" smtClean="0">
                <a:sym typeface="Wingdings" pitchFamily="2" charset="2"/>
              </a:rPr>
              <a:t>PPT</a:t>
            </a:r>
            <a:r>
              <a:rPr lang="zh-CN" altLang="en-US" dirty="0" smtClean="0">
                <a:sym typeface="Wingdings" pitchFamily="2" charset="2"/>
              </a:rPr>
              <a:t>图中所</a:t>
            </a:r>
            <a:r>
              <a:rPr lang="zh-CN" altLang="en-US" dirty="0">
                <a:sym typeface="Wingdings" pitchFamily="2" charset="2"/>
              </a:rPr>
              <a:t>示。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6.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水平方向上时间尺度的设置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94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71686"/>
            <a:ext cx="6365034" cy="3837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6. </a:t>
            </a:r>
            <a:r>
              <a:rPr lang="zh-CN" altLang="en-US" sz="3200" b="1" dirty="0">
                <a:solidFill>
                  <a:srgbClr val="0070C0"/>
                </a:solidFill>
              </a:rPr>
              <a:t>水平方向上时间尺度的设置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921544" y="3933056"/>
            <a:ext cx="2088232" cy="2448272"/>
          </a:xfrm>
          <a:prstGeom prst="wedgeRoundRectCallout">
            <a:avLst>
              <a:gd name="adj1" fmla="val -261582"/>
              <a:gd name="adj2" fmla="val -72316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方波一个周期占两格为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1ms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对应频率为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1Hz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1475656" y="2161545"/>
            <a:ext cx="720080" cy="3695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标注 8"/>
          <p:cNvSpPr/>
          <p:nvPr/>
        </p:nvSpPr>
        <p:spPr>
          <a:xfrm>
            <a:off x="6921544" y="2171686"/>
            <a:ext cx="2088232" cy="1617354"/>
          </a:xfrm>
          <a:prstGeom prst="wedgeRoundRectCallout">
            <a:avLst>
              <a:gd name="adj1" fmla="val -282745"/>
              <a:gd name="adj2" fmla="val -37838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水平尺度设置为“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500us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”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534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  <p:bldP spid="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04864"/>
            <a:ext cx="8291264" cy="408165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dirty="0" smtClean="0"/>
              <a:t>按下</a:t>
            </a:r>
            <a:r>
              <a:rPr lang="en-US" altLang="zh-CN" dirty="0" smtClean="0"/>
              <a:t>CH1</a:t>
            </a:r>
            <a:r>
              <a:rPr lang="zh-CN" altLang="en-US" dirty="0" smtClean="0"/>
              <a:t>或</a:t>
            </a:r>
            <a:r>
              <a:rPr lang="en-US" altLang="zh-CN" dirty="0" smtClean="0"/>
              <a:t>CH2</a:t>
            </a:r>
            <a:r>
              <a:rPr lang="zh-CN" altLang="en-US" dirty="0" smtClean="0"/>
              <a:t>按键，在弹出的屏幕菜单中可以看到“耦合”方式的设置，改变如下：</a:t>
            </a:r>
            <a:endParaRPr lang="en-US" altLang="zh-CN" dirty="0" smtClean="0"/>
          </a:p>
          <a:p>
            <a:r>
              <a:rPr lang="en-US" altLang="zh-CN" dirty="0" smtClean="0">
                <a:sym typeface="Wingdings" pitchFamily="2" charset="2"/>
              </a:rPr>
              <a:t>CH1</a:t>
            </a:r>
            <a:r>
              <a:rPr lang="zh-CN" altLang="en-US" dirty="0" smtClean="0">
                <a:sym typeface="Wingdings" pitchFamily="2" charset="2"/>
              </a:rPr>
              <a:t>通道的“耦合”方式保持不变，仍为默认的“直流”，将</a:t>
            </a:r>
            <a:r>
              <a:rPr lang="en-US" altLang="zh-CN" dirty="0" smtClean="0">
                <a:sym typeface="Wingdings" pitchFamily="2" charset="2"/>
              </a:rPr>
              <a:t>CH2</a:t>
            </a:r>
            <a:r>
              <a:rPr lang="zh-CN" altLang="en-US" dirty="0" smtClean="0">
                <a:sym typeface="Wingdings" pitchFamily="2" charset="2"/>
              </a:rPr>
              <a:t>通道的“耦合”方式改变为“交流”，波形</a:t>
            </a:r>
            <a:r>
              <a:rPr lang="zh-CN" altLang="en-US" dirty="0">
                <a:sym typeface="Wingdings" pitchFamily="2" charset="2"/>
              </a:rPr>
              <a:t>显示的效果如下页</a:t>
            </a:r>
            <a:r>
              <a:rPr lang="en-US" altLang="zh-CN" dirty="0">
                <a:sym typeface="Wingdings" pitchFamily="2" charset="2"/>
              </a:rPr>
              <a:t>PPT</a:t>
            </a:r>
            <a:r>
              <a:rPr lang="zh-CN" altLang="en-US" dirty="0">
                <a:sym typeface="Wingdings" pitchFamily="2" charset="2"/>
              </a:rPr>
              <a:t>图中所示。</a:t>
            </a:r>
            <a:r>
              <a:rPr lang="zh-CN" altLang="en-US" dirty="0" smtClean="0">
                <a:sym typeface="Wingdings" pitchFamily="2" charset="2"/>
              </a:rPr>
              <a:t>。</a:t>
            </a:r>
            <a:endParaRPr lang="en-US" altLang="zh-CN" dirty="0" smtClean="0">
              <a:sym typeface="Wingdings" pitchFamily="2" charset="2"/>
            </a:endParaRPr>
          </a:p>
          <a:p>
            <a:r>
              <a:rPr lang="zh-CN" altLang="en-US" dirty="0" smtClean="0">
                <a:sym typeface="Wingdings" pitchFamily="2" charset="2"/>
              </a:rPr>
              <a:t>可参考实验教程第</a:t>
            </a:r>
            <a:r>
              <a:rPr lang="en-US" altLang="zh-CN" dirty="0" smtClean="0">
                <a:sym typeface="Wingdings" pitchFamily="2" charset="2"/>
              </a:rPr>
              <a:t>10</a:t>
            </a:r>
            <a:r>
              <a:rPr lang="zh-CN" altLang="en-US" dirty="0" smtClean="0">
                <a:sym typeface="Wingdings" pitchFamily="2" charset="2"/>
              </a:rPr>
              <a:t>章“脉冲信号的傅里叶分解”来充分理解两种耦合方式。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7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测量通道耦合方式的设置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34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5" y="2171686"/>
            <a:ext cx="6365033" cy="3837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7. </a:t>
            </a:r>
            <a:r>
              <a:rPr lang="zh-CN" altLang="en-US" sz="3200" b="1" dirty="0">
                <a:solidFill>
                  <a:srgbClr val="0070C0"/>
                </a:solidFill>
              </a:rPr>
              <a:t>测量通道耦合方式的设置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921544" y="4293096"/>
            <a:ext cx="2088232" cy="2088232"/>
          </a:xfrm>
          <a:prstGeom prst="wedgeRoundRectCallout">
            <a:avLst>
              <a:gd name="adj1" fmla="val -324345"/>
              <a:gd name="adj2" fmla="val -21960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方波的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0V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箭头指向了波形中间的位置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6014864" y="2420888"/>
            <a:ext cx="720080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标注 8"/>
          <p:cNvSpPr/>
          <p:nvPr/>
        </p:nvSpPr>
        <p:spPr>
          <a:xfrm>
            <a:off x="6921544" y="2171685"/>
            <a:ext cx="2088232" cy="1960805"/>
          </a:xfrm>
          <a:prstGeom prst="wedgeRoundRectCallout">
            <a:avLst>
              <a:gd name="adj1" fmla="val -65993"/>
              <a:gd name="adj2" fmla="val -19962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CH2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通道耦合方式改变为“交  流”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33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  <p:bldP spid="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04864"/>
            <a:ext cx="8291264" cy="40816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 smtClean="0"/>
              <a:t>可调节下示波器操作面板触发（</a:t>
            </a:r>
            <a:r>
              <a:rPr lang="en-US" altLang="zh-CN" dirty="0" smtClean="0"/>
              <a:t>TRIGGER</a:t>
            </a:r>
            <a:r>
              <a:rPr lang="zh-CN" altLang="en-US" dirty="0" smtClean="0"/>
              <a:t>）部分的触发电平位置（</a:t>
            </a:r>
            <a:r>
              <a:rPr lang="en-US" altLang="zh-CN" dirty="0" smtClean="0"/>
              <a:t>LEVEL</a:t>
            </a:r>
            <a:r>
              <a:rPr lang="zh-CN" altLang="en-US" dirty="0" smtClean="0"/>
              <a:t>）旋钮：</a:t>
            </a:r>
            <a:endParaRPr lang="en-US" altLang="zh-CN" dirty="0" smtClean="0"/>
          </a:p>
          <a:p>
            <a:r>
              <a:rPr lang="zh-CN" altLang="en-US" dirty="0" smtClean="0">
                <a:sym typeface="Wingdings" pitchFamily="2" charset="2"/>
              </a:rPr>
              <a:t>调节过程中屏幕上波形会变得混乱，仅当触发电平被调节到合适的位置时，波形才能稳定下来，这是调节示波器的常用方法。</a:t>
            </a:r>
            <a:endParaRPr lang="en-US" altLang="zh-CN" dirty="0" smtClean="0">
              <a:sym typeface="Wingdings" pitchFamily="2" charset="2"/>
            </a:endParaRPr>
          </a:p>
          <a:p>
            <a:r>
              <a:rPr lang="zh-CN" altLang="en-US" dirty="0" smtClean="0">
                <a:sym typeface="Wingdings" pitchFamily="2" charset="2"/>
              </a:rPr>
              <a:t>下页</a:t>
            </a:r>
            <a:r>
              <a:rPr lang="en-US" altLang="zh-CN" dirty="0" smtClean="0">
                <a:sym typeface="Wingdings" pitchFamily="2" charset="2"/>
              </a:rPr>
              <a:t>PPT</a:t>
            </a:r>
            <a:r>
              <a:rPr lang="zh-CN" altLang="en-US" dirty="0" smtClean="0">
                <a:sym typeface="Wingdings" pitchFamily="2" charset="2"/>
              </a:rPr>
              <a:t>中图示了混乱的状态，应将电平调整到最佳的位置使波形恢复稳定。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8.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触发电平位置旋钮的操作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234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298260"/>
            <a:ext cx="5920862" cy="235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6000" b="1" dirty="0" smtClean="0"/>
              <a:t>从一个小实验开始（续）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1600" b="1" smtClean="0"/>
              <a:t>制作者：于成，</a:t>
            </a:r>
            <a:r>
              <a:rPr lang="en-US" altLang="zh-CN" sz="1600" b="1" smtClean="0"/>
              <a:t>2021.03</a:t>
            </a:r>
            <a:r>
              <a:rPr lang="zh-CN" altLang="en-US" sz="1600" b="1" smtClean="0"/>
              <a:t>修订</a:t>
            </a:r>
            <a:endParaRPr lang="en-US" altLang="zh-CN" sz="1600" b="1" dirty="0" smtClean="0"/>
          </a:p>
        </p:txBody>
      </p:sp>
      <p:sp>
        <p:nvSpPr>
          <p:cNvPr id="23" name="TextBox 22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1.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小实验的实际物理连接（续）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427421" y="2298261"/>
            <a:ext cx="2200363" cy="3507003"/>
          </a:xfrm>
          <a:prstGeom prst="wedgeRoundRectCallout">
            <a:avLst>
              <a:gd name="adj1" fmla="val 136990"/>
              <a:gd name="adj2" fmla="val -3841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 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T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形头（又称三通）信号输入端连接信号发生器的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CH1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接口。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2843809" y="4858465"/>
            <a:ext cx="5920861" cy="1162823"/>
          </a:xfrm>
          <a:prstGeom prst="wedgeRoundRectCallout">
            <a:avLst>
              <a:gd name="adj1" fmla="val 14922"/>
              <a:gd name="adj2" fmla="val -85112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 smtClean="0">
                <a:solidFill>
                  <a:srgbClr val="0070C0"/>
                </a:solidFill>
              </a:rPr>
              <a:t>BNC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电缆的两端分别接三通的右出口和示波器的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CH1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接口。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2423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71685"/>
            <a:ext cx="6347048" cy="3827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8. </a:t>
            </a:r>
            <a:r>
              <a:rPr lang="zh-CN" altLang="en-US" sz="3200" b="1" dirty="0">
                <a:solidFill>
                  <a:srgbClr val="0070C0"/>
                </a:solidFill>
              </a:rPr>
              <a:t>触发电平位置旋钮的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操作（续）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6921544" y="2171685"/>
            <a:ext cx="2088232" cy="1960805"/>
          </a:xfrm>
          <a:prstGeom prst="wedgeRoundRectCallout">
            <a:avLst>
              <a:gd name="adj1" fmla="val -92266"/>
              <a:gd name="adj2" fmla="val 23563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触发电平位置不合适造成了混乱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189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04864"/>
            <a:ext cx="8291264" cy="40816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 smtClean="0"/>
              <a:t>利用示波器屏幕左侧的“</a:t>
            </a:r>
            <a:r>
              <a:rPr lang="en-US" altLang="zh-CN" dirty="0" smtClean="0"/>
              <a:t>MENU</a:t>
            </a:r>
            <a:r>
              <a:rPr lang="zh-CN" altLang="en-US" dirty="0" smtClean="0"/>
              <a:t>”按键，及其下方的功能按键，可以调出方波波形的时间电压参数，显示在示波器屏幕上：</a:t>
            </a:r>
            <a:endParaRPr lang="en-US" altLang="zh-CN" dirty="0" smtClean="0"/>
          </a:p>
          <a:p>
            <a:r>
              <a:rPr lang="zh-CN" altLang="en-US" dirty="0" smtClean="0">
                <a:sym typeface="Wingdings" pitchFamily="2" charset="2"/>
              </a:rPr>
              <a:t>在接下来两页的</a:t>
            </a:r>
            <a:r>
              <a:rPr lang="en-US" altLang="zh-CN" dirty="0" smtClean="0">
                <a:sym typeface="Wingdings" pitchFamily="2" charset="2"/>
              </a:rPr>
              <a:t>PPT</a:t>
            </a:r>
            <a:r>
              <a:rPr lang="zh-CN" altLang="en-US" dirty="0" smtClean="0">
                <a:sym typeface="Wingdings" pitchFamily="2" charset="2"/>
              </a:rPr>
              <a:t>中给出了</a:t>
            </a:r>
            <a:r>
              <a:rPr lang="en-US" altLang="zh-CN" dirty="0" smtClean="0">
                <a:sym typeface="Wingdings" pitchFamily="2" charset="2"/>
              </a:rPr>
              <a:t>CH1</a:t>
            </a:r>
            <a:r>
              <a:rPr lang="zh-CN" altLang="en-US" dirty="0" smtClean="0">
                <a:sym typeface="Wingdings" pitchFamily="2" charset="2"/>
              </a:rPr>
              <a:t>和</a:t>
            </a:r>
            <a:r>
              <a:rPr lang="en-US" altLang="zh-CN" dirty="0" smtClean="0">
                <a:sym typeface="Wingdings" pitchFamily="2" charset="2"/>
              </a:rPr>
              <a:t>CH2</a:t>
            </a:r>
            <a:r>
              <a:rPr lang="zh-CN" altLang="en-US" dirty="0" smtClean="0">
                <a:sym typeface="Wingdings" pitchFamily="2" charset="2"/>
              </a:rPr>
              <a:t>通道中的方波波形的时间和电压参数，请试着自行操作实现。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9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方波波形时间和电压参数的测量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21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4" y="2171685"/>
            <a:ext cx="7013106" cy="42287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9. </a:t>
            </a:r>
            <a:r>
              <a:rPr lang="zh-CN" altLang="en-US" sz="3200" b="1" dirty="0">
                <a:solidFill>
                  <a:srgbClr val="0070C0"/>
                </a:solidFill>
              </a:rPr>
              <a:t>方波波形时间和电压参数的测量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7596336" y="2171685"/>
            <a:ext cx="1152128" cy="3561571"/>
          </a:xfrm>
          <a:prstGeom prst="wedgeRoundRectCallout">
            <a:avLst>
              <a:gd name="adj1" fmla="val -178246"/>
              <a:gd name="adj2" fmla="val 57795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CH1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通道的时间电压和参数测量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899592" y="5758408"/>
            <a:ext cx="5328592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677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464" y="2184653"/>
            <a:ext cx="6931848" cy="417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0" hangingPunct="1">
              <a:defRPr kumimoji="0">
                <a:solidFill>
                  <a:schemeClr val="tx2"/>
                </a:solidFill>
              </a:defRPr>
            </a:lvl2pPr>
            <a:lvl3pPr eaLnBrk="1" latinLnBrk="0" hangingPunct="1">
              <a:defRPr kumimoji="0">
                <a:solidFill>
                  <a:schemeClr val="tx2"/>
                </a:solidFill>
              </a:defRPr>
            </a:lvl3pPr>
            <a:lvl4pPr eaLnBrk="1" latinLnBrk="0" hangingPunct="1">
              <a:defRPr kumimoji="0">
                <a:solidFill>
                  <a:schemeClr val="tx2"/>
                </a:solidFill>
              </a:defRPr>
            </a:lvl4pPr>
            <a:lvl5pPr eaLnBrk="1" latinLnBrk="0" hangingPunct="1">
              <a:defRPr kumimoji="0">
                <a:solidFill>
                  <a:schemeClr val="tx2"/>
                </a:solidFill>
              </a:defRPr>
            </a:lvl5pPr>
            <a:lvl6pPr eaLnBrk="1" latinLnBrk="0" hangingPunct="1">
              <a:defRPr kumimoji="0">
                <a:solidFill>
                  <a:schemeClr val="tx2"/>
                </a:solidFill>
              </a:defRPr>
            </a:lvl6pPr>
            <a:lvl7pPr eaLnBrk="1" latinLnBrk="0" hangingPunct="1">
              <a:defRPr kumimoji="0">
                <a:solidFill>
                  <a:schemeClr val="tx2"/>
                </a:solidFill>
              </a:defRPr>
            </a:lvl7pPr>
            <a:lvl8pPr eaLnBrk="1" latinLnBrk="0" hangingPunct="1">
              <a:defRPr kumimoji="0">
                <a:solidFill>
                  <a:schemeClr val="tx2"/>
                </a:solidFill>
              </a:defRPr>
            </a:lvl8pPr>
            <a:lvl9pPr eaLnBrk="1" latinLnBrk="0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zh-CN" altLang="en-US" sz="6000" b="1" dirty="0" smtClean="0"/>
              <a:t>数字示波器的操作（续）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制作者：于成，</a:t>
            </a:r>
            <a:r>
              <a:rPr lang="en-US" altLang="zh-CN" smtClean="0"/>
              <a:t>2021.03</a:t>
            </a:r>
            <a:r>
              <a:rPr lang="zh-CN" altLang="en-US" smtClean="0"/>
              <a:t>修订</a:t>
            </a:r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9. </a:t>
            </a:r>
            <a:r>
              <a:rPr lang="zh-CN" altLang="en-US" sz="3200" b="1" dirty="0">
                <a:solidFill>
                  <a:srgbClr val="0070C0"/>
                </a:solidFill>
              </a:rPr>
              <a:t>方波波形时间和电压参数的测量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7596336" y="2171685"/>
            <a:ext cx="1152128" cy="3561571"/>
          </a:xfrm>
          <a:prstGeom prst="wedgeRoundRectCallout">
            <a:avLst>
              <a:gd name="adj1" fmla="val -178246"/>
              <a:gd name="adj2" fmla="val 57795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CH2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通道的时间电压和参数测量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899592" y="5758408"/>
            <a:ext cx="5328592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982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1913" y="3140968"/>
            <a:ext cx="4350207" cy="2779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6000" b="1" dirty="0" smtClean="0"/>
              <a:t>从一个小实验开</a:t>
            </a:r>
            <a:r>
              <a:rPr lang="zh-CN" altLang="en-US" sz="6000" b="1" dirty="0"/>
              <a:t>始</a:t>
            </a:r>
            <a:r>
              <a:rPr lang="zh-CN" altLang="en-US" sz="6000" b="1" dirty="0" smtClean="0"/>
              <a:t>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1600" b="1" smtClean="0"/>
              <a:t>制作者：于成，</a:t>
            </a:r>
            <a:r>
              <a:rPr lang="en-US" altLang="zh-CN" sz="1600" b="1" smtClean="0"/>
              <a:t>2021.03</a:t>
            </a:r>
            <a:r>
              <a:rPr lang="zh-CN" altLang="en-US" sz="1600" b="1" smtClean="0"/>
              <a:t>修订</a:t>
            </a:r>
            <a:endParaRPr lang="en-US" altLang="zh-CN" sz="1600" b="1" dirty="0" smtClean="0"/>
          </a:p>
        </p:txBody>
      </p:sp>
      <p:sp>
        <p:nvSpPr>
          <p:cNvPr id="23" name="TextBox 22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2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三通（又称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T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形头）的工作原理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439214" y="2276871"/>
            <a:ext cx="8309250" cy="648073"/>
          </a:xfrm>
          <a:prstGeom prst="wedgeRoundRectCallout">
            <a:avLst>
              <a:gd name="adj1" fmla="val -13095"/>
              <a:gd name="adj2" fmla="val 191108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信号输入端，接信号发生器的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CH1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或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CH2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通道。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11" name="圆角矩形标注 10"/>
          <p:cNvSpPr/>
          <p:nvPr/>
        </p:nvSpPr>
        <p:spPr>
          <a:xfrm>
            <a:off x="474305" y="3140968"/>
            <a:ext cx="640906" cy="3222406"/>
          </a:xfrm>
          <a:prstGeom prst="wedgeRoundRectCallout">
            <a:avLst>
              <a:gd name="adj1" fmla="val 223294"/>
              <a:gd name="adj2" fmla="val 15294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信号输出端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1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1301912" y="6014368"/>
            <a:ext cx="4350207" cy="582984"/>
          </a:xfrm>
          <a:prstGeom prst="wedgeRoundRectCallout">
            <a:avLst>
              <a:gd name="adj1" fmla="val 24930"/>
              <a:gd name="adj2" fmla="val -154544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信号输出端</a:t>
            </a:r>
            <a:r>
              <a:rPr lang="en-US" altLang="zh-CN" sz="3200" b="1" dirty="0">
                <a:solidFill>
                  <a:srgbClr val="0070C0"/>
                </a:solidFill>
              </a:rPr>
              <a:t>2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3" name="流程图: 过程 2"/>
          <p:cNvSpPr/>
          <p:nvPr/>
        </p:nvSpPr>
        <p:spPr>
          <a:xfrm>
            <a:off x="5796136" y="3140968"/>
            <a:ext cx="2952328" cy="3222406"/>
          </a:xfrm>
          <a:prstGeom prst="flowChartProcess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三通：</a:t>
            </a:r>
            <a:endParaRPr lang="en-US" altLang="zh-CN" sz="3200" b="1" dirty="0" smtClean="0">
              <a:solidFill>
                <a:srgbClr val="0070C0"/>
              </a:solidFill>
            </a:endParaRPr>
          </a:p>
          <a:p>
            <a:r>
              <a:rPr lang="zh-CN" altLang="en-US" sz="3200" b="1" dirty="0" smtClean="0">
                <a:solidFill>
                  <a:srgbClr val="0070C0"/>
                </a:solidFill>
              </a:rPr>
              <a:t>        又称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T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形头，可以将函数信号发生器产生的一路输出信号分成两路。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14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8" grpId="0" animBg="1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189" y="2184772"/>
            <a:ext cx="5121275" cy="378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6000" b="1" dirty="0" smtClean="0"/>
              <a:t>从一个小实验开</a:t>
            </a:r>
            <a:r>
              <a:rPr lang="zh-CN" altLang="en-US" sz="6000" b="1" dirty="0"/>
              <a:t>始</a:t>
            </a:r>
            <a:r>
              <a:rPr lang="zh-CN" altLang="en-US" sz="6000" b="1" dirty="0" smtClean="0"/>
              <a:t>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1600" b="1" smtClean="0"/>
              <a:t>制作者：于成，</a:t>
            </a:r>
            <a:r>
              <a:rPr lang="en-US" altLang="zh-CN" sz="1600" b="1" smtClean="0"/>
              <a:t>2021.03</a:t>
            </a:r>
            <a:r>
              <a:rPr lang="zh-CN" altLang="en-US" sz="1600" b="1" smtClean="0"/>
              <a:t>修订</a:t>
            </a:r>
            <a:endParaRPr lang="en-US" altLang="zh-CN" sz="1600" b="1" dirty="0" smtClean="0"/>
          </a:p>
        </p:txBody>
      </p:sp>
      <p:sp>
        <p:nvSpPr>
          <p:cNvPr id="23" name="TextBox 22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3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与三通相连接的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BNC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电缆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439214" y="2184772"/>
            <a:ext cx="3052666" cy="2540372"/>
          </a:xfrm>
          <a:prstGeom prst="wedgeRoundRectCallout">
            <a:avLst>
              <a:gd name="adj1" fmla="val 86787"/>
              <a:gd name="adj2" fmla="val 87354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        将三通（或称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T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形头）的一个输出端与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BNC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电缆的一端相连接。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350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298260"/>
            <a:ext cx="5920862" cy="235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6000" b="1" dirty="0" smtClean="0"/>
              <a:t>从一个小实验开始（续）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1600" b="1" smtClean="0"/>
              <a:t>制作者：于成，</a:t>
            </a:r>
            <a:r>
              <a:rPr lang="en-US" altLang="zh-CN" sz="1600" b="1" smtClean="0"/>
              <a:t>2021.03</a:t>
            </a:r>
            <a:r>
              <a:rPr lang="zh-CN" altLang="en-US" sz="1600" b="1" smtClean="0"/>
              <a:t>修订</a:t>
            </a:r>
            <a:endParaRPr lang="en-US" altLang="zh-CN" sz="1600" b="1" dirty="0" smtClean="0"/>
          </a:p>
        </p:txBody>
      </p:sp>
      <p:sp>
        <p:nvSpPr>
          <p:cNvPr id="23" name="TextBox 22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4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还需要另一条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BNC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电缆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427421" y="2298261"/>
            <a:ext cx="2200363" cy="3507003"/>
          </a:xfrm>
          <a:prstGeom prst="wedgeRoundRectCallout">
            <a:avLst>
              <a:gd name="adj1" fmla="val 136990"/>
              <a:gd name="adj2" fmla="val -3841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用另一条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BNC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电缆连接三通的右输出接口和示波器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CH2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接口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660232" y="4858465"/>
            <a:ext cx="2104438" cy="1090815"/>
          </a:xfrm>
          <a:prstGeom prst="wedgeRoundRectCallout">
            <a:avLst>
              <a:gd name="adj1" fmla="val 27233"/>
              <a:gd name="adj2" fmla="val -129820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示波器的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CH2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接口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  <p:sp>
        <p:nvSpPr>
          <p:cNvPr id="10" name="圆角矩形标注 9"/>
          <p:cNvSpPr/>
          <p:nvPr/>
        </p:nvSpPr>
        <p:spPr>
          <a:xfrm>
            <a:off x="4355976" y="4858465"/>
            <a:ext cx="2104438" cy="1090815"/>
          </a:xfrm>
          <a:prstGeom prst="wedgeRoundRectCallout">
            <a:avLst>
              <a:gd name="adj1" fmla="val -48806"/>
              <a:gd name="adj2" fmla="val -129820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 smtClean="0">
                <a:solidFill>
                  <a:srgbClr val="0070C0"/>
                </a:solidFill>
              </a:rPr>
              <a:t>三通的左输出接口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59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2" y="2231227"/>
            <a:ext cx="5704804" cy="415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6000" b="1" dirty="0" smtClean="0"/>
              <a:t>从一个小实验开始（续）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1600" b="1" smtClean="0"/>
              <a:t>制作者：于成，</a:t>
            </a:r>
            <a:r>
              <a:rPr lang="en-US" altLang="zh-CN" sz="1600" b="1" smtClean="0"/>
              <a:t>2021.03</a:t>
            </a:r>
            <a:r>
              <a:rPr lang="zh-CN" altLang="en-US" sz="1600" b="1" smtClean="0"/>
              <a:t>修订</a:t>
            </a:r>
            <a:endParaRPr lang="en-US" altLang="zh-CN" sz="1600" b="1" dirty="0" smtClean="0"/>
          </a:p>
        </p:txBody>
      </p:sp>
      <p:sp>
        <p:nvSpPr>
          <p:cNvPr id="23" name="TextBox 22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70C0"/>
                </a:solidFill>
              </a:rPr>
              <a:t>4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还需要另一条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BNC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电缆（续）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6372200" y="2231227"/>
            <a:ext cx="2376264" cy="1629821"/>
          </a:xfrm>
          <a:prstGeom prst="wedgeRoundRectCallout">
            <a:avLst>
              <a:gd name="adj1" fmla="val -87570"/>
              <a:gd name="adj2" fmla="val 62119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通过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BNC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电缆完成最终的连接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73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14" y="2193270"/>
            <a:ext cx="5704804" cy="415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6000" b="1" dirty="0" smtClean="0"/>
              <a:t>从一个小实验开始（续）</a:t>
            </a:r>
            <a:endParaRPr lang="zh-CN" altLang="en-US" b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1600" b="1" smtClean="0"/>
              <a:t>制作者：于成，</a:t>
            </a:r>
            <a:r>
              <a:rPr lang="en-US" altLang="zh-CN" sz="1600" b="1" smtClean="0"/>
              <a:t>2021.03</a:t>
            </a:r>
            <a:r>
              <a:rPr lang="zh-CN" altLang="en-US" sz="1600" b="1" smtClean="0"/>
              <a:t>修订</a:t>
            </a:r>
            <a:endParaRPr lang="en-US" altLang="zh-CN" sz="1600" b="1" dirty="0" smtClean="0"/>
          </a:p>
        </p:txBody>
      </p:sp>
      <p:sp>
        <p:nvSpPr>
          <p:cNvPr id="23" name="TextBox 22"/>
          <p:cNvSpPr txBox="1"/>
          <p:nvPr/>
        </p:nvSpPr>
        <p:spPr>
          <a:xfrm>
            <a:off x="439214" y="1504600"/>
            <a:ext cx="830925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0070C0"/>
                </a:solidFill>
              </a:rPr>
              <a:t>5. 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实验内容的大致描述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6300193" y="2206590"/>
            <a:ext cx="2448272" cy="3598674"/>
          </a:xfrm>
          <a:prstGeom prst="wedgeRoundRectCallout">
            <a:avLst>
              <a:gd name="adj1" fmla="val -210239"/>
              <a:gd name="adj2" fmla="val -5404"/>
              <a:gd name="adj3" fmla="val 1666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>
                <a:solidFill>
                  <a:srgbClr val="0070C0"/>
                </a:solidFill>
              </a:rPr>
              <a:t>调节函数信号发生器产生数字</a:t>
            </a:r>
            <a:r>
              <a:rPr lang="en-US" altLang="zh-CN" sz="3200" b="1" dirty="0" smtClean="0">
                <a:solidFill>
                  <a:srgbClr val="0070C0"/>
                </a:solidFill>
              </a:rPr>
              <a:t>TTL</a:t>
            </a:r>
            <a:r>
              <a:rPr lang="zh-CN" altLang="en-US" sz="3200" b="1" dirty="0" smtClean="0">
                <a:solidFill>
                  <a:srgbClr val="0070C0"/>
                </a:solidFill>
              </a:rPr>
              <a:t>电平的方波并由三通分成两路</a:t>
            </a:r>
            <a:endParaRPr lang="en-US" altLang="zh-CN" sz="28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7662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暗香扑面">
  <a:themeElements>
    <a:clrScheme name="暗香扑面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918415"/>
      </a:accent1>
      <a:accent2>
        <a:srgbClr val="C47546"/>
      </a:accent2>
      <a:accent3>
        <a:srgbClr val="AFB591"/>
      </a:accent3>
      <a:accent4>
        <a:srgbClr val="B9945B"/>
      </a:accent4>
      <a:accent5>
        <a:srgbClr val="85ADBC"/>
      </a:accent5>
      <a:accent6>
        <a:srgbClr val="E5B440"/>
      </a:accent6>
      <a:hlink>
        <a:srgbClr val="00D5D5"/>
      </a:hlink>
      <a:folHlink>
        <a:srgbClr val="DD00DD"/>
      </a:folHlink>
    </a:clrScheme>
    <a:fontScheme name="暗香扑面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創英角ｺﾞｼｯｸUB"/>
        <a:font script="Hang" typeface="맑은 고딕"/>
        <a:font script="Hans" typeface="黑体"/>
        <a:font script="Hant" typeface="新細明體"/>
        <a:font script="Arab" typeface="Arial"/>
        <a:font script="Hebr" typeface="Arial"/>
        <a:font script="Thai" typeface="Cordian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暗香扑面">
      <a:fillStyleLst>
        <a:solidFill>
          <a:schemeClr val="phClr"/>
        </a:solidFill>
        <a:gradFill rotWithShape="1">
          <a:gsLst>
            <a:gs pos="0">
              <a:schemeClr val="phClr">
                <a:tint val="98000"/>
                <a:satMod val="220000"/>
              </a:schemeClr>
            </a:gs>
            <a:gs pos="31000">
              <a:schemeClr val="phClr">
                <a:tint val="30000"/>
                <a:satMod val="150000"/>
              </a:schemeClr>
            </a:gs>
            <a:gs pos="91000">
              <a:schemeClr val="phClr">
                <a:tint val="96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28000"/>
                <a:satMod val="100000"/>
              </a:schemeClr>
              <a:schemeClr val="phClr">
                <a:tint val="100000"/>
                <a:satMod val="200000"/>
              </a:schemeClr>
            </a:duotone>
          </a:blip>
          <a:tile tx="0" ty="0" sx="80000" sy="8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10000"/>
              </a:schemeClr>
            </a:glow>
          </a:effectLst>
        </a:effectStyle>
        <a:effectStyle>
          <a:effectLst>
            <a:outerShdw blurRad="34925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9525" prstMaterial="dkEdge">
            <a:bevelT w="12000" h="24150"/>
            <a:contourClr>
              <a:schemeClr val="phClr">
                <a:satMod val="110000"/>
              </a:schemeClr>
            </a:contourClr>
          </a:sp3d>
        </a:effectStyle>
        <a:effectStyle>
          <a:effectLst>
            <a:outerShdw blurRad="50800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18700" prstMaterial="dkEdge">
            <a:bevelT w="44450" h="80600"/>
            <a:contourClr>
              <a:schemeClr val="phClr"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0000"/>
                <a:satMod val="1000000"/>
              </a:schemeClr>
            </a:gs>
            <a:gs pos="31000">
              <a:schemeClr val="phClr">
                <a:shade val="85000"/>
                <a:satMod val="450000"/>
              </a:schemeClr>
            </a:gs>
            <a:gs pos="100000">
              <a:schemeClr val="phClr">
                <a:tint val="70000"/>
                <a:satMod val="300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2">
            <a:duotone>
              <a:schemeClr val="phClr">
                <a:tint val="100000"/>
                <a:shade val="70000"/>
                <a:hueMod val="100000"/>
                <a:satMod val="100000"/>
              </a:schemeClr>
              <a:schemeClr val="phClr">
                <a:tint val="90000"/>
                <a:shade val="100000"/>
                <a:hueMod val="100000"/>
                <a:satMod val="10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Fan</Template>
  <TotalTime>1166</TotalTime>
  <Words>2321</Words>
  <Application>Microsoft Office PowerPoint</Application>
  <PresentationFormat>全屏显示(4:3)</PresentationFormat>
  <Paragraphs>207</Paragraphs>
  <Slides>43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44" baseType="lpstr">
      <vt:lpstr>暗香扑面</vt:lpstr>
      <vt:lpstr>数字示波器与函数信号发生器基本操作的快速入门</vt:lpstr>
      <vt:lpstr>主要内容概述</vt:lpstr>
      <vt:lpstr>从一个小实验开始</vt:lpstr>
      <vt:lpstr>从一个小实验开始（续）</vt:lpstr>
      <vt:lpstr>从一个小实验开始（续）</vt:lpstr>
      <vt:lpstr>从一个小实验开始（续）</vt:lpstr>
      <vt:lpstr>从一个小实验开始（续）</vt:lpstr>
      <vt:lpstr>从一个小实验开始（续）</vt:lpstr>
      <vt:lpstr>从一个小实验开始（续）</vt:lpstr>
      <vt:lpstr>从一个小实验开始（续）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常用电子技术实验仪器与元器件的使用</dc:title>
  <dc:creator>think</dc:creator>
  <cp:lastModifiedBy>think</cp:lastModifiedBy>
  <cp:revision>84</cp:revision>
  <dcterms:created xsi:type="dcterms:W3CDTF">2017-02-25T13:53:56Z</dcterms:created>
  <dcterms:modified xsi:type="dcterms:W3CDTF">2021-03-16T07:22:15Z</dcterms:modified>
</cp:coreProperties>
</file>

<file path=docProps/thumbnail.jpeg>
</file>